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56" r:id="rId1"/>
    <p:sldMasterId id="2147484069" r:id="rId2"/>
  </p:sldMasterIdLst>
  <p:notesMasterIdLst>
    <p:notesMasterId r:id="rId28"/>
  </p:notesMasterIdLst>
  <p:handoutMasterIdLst>
    <p:handoutMasterId r:id="rId29"/>
  </p:handoutMasterIdLst>
  <p:sldIdLst>
    <p:sldId id="281" r:id="rId3"/>
    <p:sldId id="282" r:id="rId4"/>
    <p:sldId id="301" r:id="rId5"/>
    <p:sldId id="293" r:id="rId6"/>
    <p:sldId id="287" r:id="rId7"/>
    <p:sldId id="289" r:id="rId8"/>
    <p:sldId id="273" r:id="rId9"/>
    <p:sldId id="294" r:id="rId10"/>
    <p:sldId id="300" r:id="rId11"/>
    <p:sldId id="296" r:id="rId12"/>
    <p:sldId id="297" r:id="rId13"/>
    <p:sldId id="298" r:id="rId14"/>
    <p:sldId id="299" r:id="rId15"/>
    <p:sldId id="283" r:id="rId16"/>
    <p:sldId id="284" r:id="rId17"/>
    <p:sldId id="274" r:id="rId18"/>
    <p:sldId id="276" r:id="rId19"/>
    <p:sldId id="288" r:id="rId20"/>
    <p:sldId id="279" r:id="rId21"/>
    <p:sldId id="291" r:id="rId22"/>
    <p:sldId id="264" r:id="rId23"/>
    <p:sldId id="285" r:id="rId24"/>
    <p:sldId id="286" r:id="rId25"/>
    <p:sldId id="292" r:id="rId26"/>
    <p:sldId id="290" r:id="rId2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CC0000"/>
    <a:srgbClr val="FFFFA1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8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F4022D-850B-4698-AA3E-FA0F8802B59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4A81052-548A-4722-A008-56B41258722B}">
      <dgm:prSet phldrT="[Text]" custT="1"/>
      <dgm:spPr>
        <a:solidFill>
          <a:schemeClr val="accent1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27000" h="127000"/>
        </a:sp3d>
      </dgm:spPr>
      <dgm:t>
        <a:bodyPr>
          <a:sp3d extrusionH="57150">
            <a:bevelT w="38100" h="38100"/>
          </a:sp3d>
        </a:bodyPr>
        <a:lstStyle/>
        <a:p>
          <a:pPr algn="ctr"/>
          <a:r>
            <a:rPr lang="de-DE" sz="3200" b="1" i="1" dirty="0" smtClean="0">
              <a:solidFill>
                <a:schemeClr val="accent1"/>
              </a:solidFill>
            </a:rPr>
            <a:t>ohne</a:t>
          </a:r>
          <a:r>
            <a:rPr lang="de-DE" sz="3100" b="1" i="1" dirty="0" smtClean="0">
              <a:solidFill>
                <a:schemeClr val="accent1"/>
              </a:solidFill>
            </a:rPr>
            <a:t> </a:t>
          </a:r>
          <a:r>
            <a:rPr lang="de-DE" sz="3100" b="1" i="1" dirty="0" err="1" smtClean="0">
              <a:solidFill>
                <a:schemeClr val="accent1"/>
              </a:solidFill>
            </a:rPr>
            <a:t>Package</a:t>
          </a:r>
          <a:endParaRPr lang="de-DE" sz="3100" b="1" i="1" dirty="0">
            <a:solidFill>
              <a:schemeClr val="accent1"/>
            </a:solidFill>
          </a:endParaRPr>
        </a:p>
      </dgm:t>
    </dgm:pt>
    <dgm:pt modelId="{5BBAA52E-5B2C-4FFA-A542-2450EFAEDFB2}" type="parTrans" cxnId="{2C2F8F97-5AEB-477F-86BE-48A61A618AD7}">
      <dgm:prSet/>
      <dgm:spPr/>
      <dgm:t>
        <a:bodyPr/>
        <a:lstStyle/>
        <a:p>
          <a:endParaRPr lang="de-DE"/>
        </a:p>
      </dgm:t>
    </dgm:pt>
    <dgm:pt modelId="{658C04A5-95A7-4BD0-B5A6-1BEB5A7ABFD7}" type="sibTrans" cxnId="{2C2F8F97-5AEB-477F-86BE-48A61A618AD7}">
      <dgm:prSet/>
      <dgm:spPr/>
      <dgm:t>
        <a:bodyPr/>
        <a:lstStyle/>
        <a:p>
          <a:endParaRPr lang="de-DE"/>
        </a:p>
      </dgm:t>
    </dgm:pt>
    <dgm:pt modelId="{B2524F69-61CA-475C-9103-2B1B324D1495}">
      <dgm:prSet phldrT="[Text]" custT="1"/>
      <dgm:spPr/>
      <dgm:t>
        <a:bodyPr/>
        <a:lstStyle/>
        <a:p>
          <a:r>
            <a:rPr lang="de-DE" sz="2000" b="1" dirty="0" err="1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rPr>
            <a:t>plot</a:t>
          </a:r>
          <a:r>
            <a:rPr lang="de-DE" sz="20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rPr>
            <a:t>::Function2d</a:t>
          </a:r>
          <a:endParaRPr lang="de-DE" sz="2000" b="1" dirty="0">
            <a:solidFill>
              <a:srgbClr val="FF0000"/>
            </a:solidFill>
            <a:latin typeface="Courier New" pitchFamily="49" charset="0"/>
            <a:cs typeface="Courier New" pitchFamily="49" charset="0"/>
          </a:endParaRPr>
        </a:p>
      </dgm:t>
    </dgm:pt>
    <dgm:pt modelId="{F82B8399-00F5-4FF2-BCA4-0CBB59A779C6}" type="parTrans" cxnId="{9882A12D-5BE8-4683-93E9-60445DBF8753}">
      <dgm:prSet/>
      <dgm:spPr/>
      <dgm:t>
        <a:bodyPr/>
        <a:lstStyle/>
        <a:p>
          <a:endParaRPr lang="de-DE"/>
        </a:p>
      </dgm:t>
    </dgm:pt>
    <dgm:pt modelId="{7FAB5751-DD3C-4E41-B700-CEACB39EB1E3}" type="sibTrans" cxnId="{9882A12D-5BE8-4683-93E9-60445DBF8753}">
      <dgm:prSet/>
      <dgm:spPr/>
      <dgm:t>
        <a:bodyPr/>
        <a:lstStyle/>
        <a:p>
          <a:endParaRPr lang="de-DE"/>
        </a:p>
      </dgm:t>
    </dgm:pt>
    <dgm:pt modelId="{2BDFE93D-229D-451C-B335-251F79574316}">
      <dgm:prSet phldrT="[Text]" custT="1"/>
      <dgm:spPr>
        <a:solidFill>
          <a:schemeClr val="accent5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27000" h="127000"/>
        </a:sp3d>
      </dgm:spPr>
      <dgm:t>
        <a:bodyPr>
          <a:sp3d extrusionH="57150">
            <a:bevelT w="38100" h="38100"/>
          </a:sp3d>
        </a:bodyPr>
        <a:lstStyle/>
        <a:p>
          <a:pPr algn="ctr"/>
          <a:r>
            <a:rPr lang="de-DE" sz="3200" b="1" i="1" dirty="0" err="1" smtClean="0">
              <a:solidFill>
                <a:srgbClr val="008000"/>
              </a:solidFill>
            </a:rPr>
            <a:t>Package</a:t>
          </a:r>
          <a:r>
            <a:rPr lang="de-DE" sz="3200" b="1" i="1" dirty="0" smtClean="0">
              <a:solidFill>
                <a:srgbClr val="008000"/>
              </a:solidFill>
            </a:rPr>
            <a:t> </a:t>
          </a:r>
          <a:r>
            <a:rPr lang="de-DE" sz="3200" b="1" i="1" dirty="0" err="1" smtClean="0">
              <a:solidFill>
                <a:srgbClr val="008000"/>
              </a:solidFill>
            </a:rPr>
            <a:t>eplot</a:t>
          </a:r>
          <a:r>
            <a:rPr lang="de-DE" sz="3200" b="1" i="1" dirty="0" smtClean="0">
              <a:solidFill>
                <a:srgbClr val="008000"/>
              </a:solidFill>
            </a:rPr>
            <a:t>      Easy Plot</a:t>
          </a:r>
          <a:endParaRPr lang="de-DE" sz="3200" b="1" i="1" dirty="0">
            <a:solidFill>
              <a:srgbClr val="008000"/>
            </a:solidFill>
          </a:endParaRPr>
        </a:p>
      </dgm:t>
    </dgm:pt>
    <dgm:pt modelId="{65110255-FC15-44FF-8DAF-8B1C223FFE39}" type="parTrans" cxnId="{F4BD2692-53A7-49BB-BC60-1BDF8E1340D4}">
      <dgm:prSet/>
      <dgm:spPr/>
      <dgm:t>
        <a:bodyPr/>
        <a:lstStyle/>
        <a:p>
          <a:endParaRPr lang="de-DE"/>
        </a:p>
      </dgm:t>
    </dgm:pt>
    <dgm:pt modelId="{F1BB37EF-DA4F-4C5C-98BA-577181259A53}" type="sibTrans" cxnId="{F4BD2692-53A7-49BB-BC60-1BDF8E1340D4}">
      <dgm:prSet/>
      <dgm:spPr/>
      <dgm:t>
        <a:bodyPr/>
        <a:lstStyle/>
        <a:p>
          <a:endParaRPr lang="de-DE"/>
        </a:p>
      </dgm:t>
    </dgm:pt>
    <dgm:pt modelId="{18C2A056-C90D-4F4D-9148-D19282B5F17C}">
      <dgm:prSet phldrT="[Text]" custT="1"/>
      <dgm:spPr/>
      <dgm:t>
        <a:bodyPr/>
        <a:lstStyle/>
        <a:p>
          <a:r>
            <a:rPr lang="de-DE" sz="2000" b="1" dirty="0" err="1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rPr>
            <a:t>plot</a:t>
          </a:r>
          <a:r>
            <a:rPr lang="de-DE" sz="20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rPr>
            <a:t>::Implicit2d</a:t>
          </a:r>
          <a:endParaRPr lang="de-DE" sz="2000" b="1" dirty="0">
            <a:solidFill>
              <a:srgbClr val="FF0000"/>
            </a:solidFill>
            <a:latin typeface="Courier New" pitchFamily="49" charset="0"/>
            <a:cs typeface="Courier New" pitchFamily="49" charset="0"/>
          </a:endParaRPr>
        </a:p>
      </dgm:t>
    </dgm:pt>
    <dgm:pt modelId="{62417A77-71FF-4AFC-A5D5-9E36DFEF4857}" type="parTrans" cxnId="{7D511E47-5DE3-4A80-9992-D50DAF85ECF4}">
      <dgm:prSet/>
      <dgm:spPr/>
      <dgm:t>
        <a:bodyPr/>
        <a:lstStyle/>
        <a:p>
          <a:endParaRPr lang="de-DE"/>
        </a:p>
      </dgm:t>
    </dgm:pt>
    <dgm:pt modelId="{DE4D8079-5BCA-4E8D-8D4A-B3C96748D746}" type="sibTrans" cxnId="{7D511E47-5DE3-4A80-9992-D50DAF85ECF4}">
      <dgm:prSet/>
      <dgm:spPr/>
      <dgm:t>
        <a:bodyPr/>
        <a:lstStyle/>
        <a:p>
          <a:endParaRPr lang="de-DE"/>
        </a:p>
      </dgm:t>
    </dgm:pt>
    <dgm:pt modelId="{786DE188-C291-43BF-BCCB-920736393899}">
      <dgm:prSet phldrT="[Text]" custT="1"/>
      <dgm:spPr/>
      <dgm:t>
        <a:bodyPr/>
        <a:lstStyle/>
        <a:p>
          <a:r>
            <a:rPr lang="de-DE" sz="2000" b="1" dirty="0" err="1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rPr>
            <a:t>plot</a:t>
          </a:r>
          <a:r>
            <a:rPr lang="de-DE" sz="20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rPr>
            <a:t>::Point2</a:t>
          </a:r>
          <a:endParaRPr lang="de-DE" sz="2000" b="1" dirty="0">
            <a:solidFill>
              <a:srgbClr val="FF0000"/>
            </a:solidFill>
            <a:latin typeface="Courier New" pitchFamily="49" charset="0"/>
            <a:cs typeface="Courier New" pitchFamily="49" charset="0"/>
          </a:endParaRPr>
        </a:p>
      </dgm:t>
    </dgm:pt>
    <dgm:pt modelId="{C88C131B-8324-4E10-98E0-0897F9E75F67}" type="parTrans" cxnId="{4148D63A-02F3-411E-8260-08074815EAD2}">
      <dgm:prSet/>
      <dgm:spPr/>
      <dgm:t>
        <a:bodyPr/>
        <a:lstStyle/>
        <a:p>
          <a:endParaRPr lang="de-DE"/>
        </a:p>
      </dgm:t>
    </dgm:pt>
    <dgm:pt modelId="{B4774BDD-4E65-4667-BD72-25527C0CC80F}" type="sibTrans" cxnId="{4148D63A-02F3-411E-8260-08074815EAD2}">
      <dgm:prSet/>
      <dgm:spPr/>
      <dgm:t>
        <a:bodyPr/>
        <a:lstStyle/>
        <a:p>
          <a:endParaRPr lang="de-DE"/>
        </a:p>
      </dgm:t>
    </dgm:pt>
    <dgm:pt modelId="{847E5FA2-5C90-4554-9ADF-2FF4AD9B55D2}">
      <dgm:prSet phldrT="[Text]" custT="1"/>
      <dgm:spPr/>
      <dgm:t>
        <a:bodyPr/>
        <a:lstStyle/>
        <a:p>
          <a:r>
            <a:rPr lang="de-DE" sz="2000" b="1" dirty="0" err="1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rPr>
            <a:t>plot</a:t>
          </a:r>
          <a:r>
            <a:rPr lang="de-DE" sz="20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rPr>
            <a:t>::Line2d</a:t>
          </a:r>
          <a:endParaRPr lang="de-DE" sz="2000" b="1" dirty="0">
            <a:solidFill>
              <a:srgbClr val="FF0000"/>
            </a:solidFill>
            <a:latin typeface="Courier New" pitchFamily="49" charset="0"/>
            <a:cs typeface="Courier New" pitchFamily="49" charset="0"/>
          </a:endParaRPr>
        </a:p>
      </dgm:t>
    </dgm:pt>
    <dgm:pt modelId="{9C70102A-D773-484B-A4FF-6A31746209A6}" type="parTrans" cxnId="{FE175377-4D98-4A31-AD1A-6B5DB80185EB}">
      <dgm:prSet/>
      <dgm:spPr/>
      <dgm:t>
        <a:bodyPr/>
        <a:lstStyle/>
        <a:p>
          <a:endParaRPr lang="de-DE"/>
        </a:p>
      </dgm:t>
    </dgm:pt>
    <dgm:pt modelId="{C961AF92-87A1-40BB-B8B0-1323374C87D6}" type="sibTrans" cxnId="{FE175377-4D98-4A31-AD1A-6B5DB80185EB}">
      <dgm:prSet/>
      <dgm:spPr/>
      <dgm:t>
        <a:bodyPr/>
        <a:lstStyle/>
        <a:p>
          <a:endParaRPr lang="de-DE"/>
        </a:p>
      </dgm:t>
    </dgm:pt>
    <dgm:pt modelId="{41D904FE-0F4E-4B24-85B1-BDF0175E5325}">
      <dgm:prSet phldrT="[Text]"/>
      <dgm:spPr/>
      <dgm:t>
        <a:bodyPr/>
        <a:lstStyle/>
        <a:p>
          <a:endParaRPr lang="de-DE" sz="1500" b="1" dirty="0">
            <a:solidFill>
              <a:srgbClr val="FF0000"/>
            </a:solidFill>
            <a:latin typeface="Courier New" pitchFamily="49" charset="0"/>
            <a:cs typeface="Courier New" pitchFamily="49" charset="0"/>
          </a:endParaRPr>
        </a:p>
      </dgm:t>
    </dgm:pt>
    <dgm:pt modelId="{8FE96FCC-AD95-4E5A-948E-5DBFFBB7C3D4}" type="parTrans" cxnId="{80F65802-2DC8-40A3-9221-1841979334B8}">
      <dgm:prSet/>
      <dgm:spPr/>
      <dgm:t>
        <a:bodyPr/>
        <a:lstStyle/>
        <a:p>
          <a:endParaRPr lang="de-DE"/>
        </a:p>
      </dgm:t>
    </dgm:pt>
    <dgm:pt modelId="{F4450335-34A4-4FC9-8E11-DA48D72C73B4}" type="sibTrans" cxnId="{80F65802-2DC8-40A3-9221-1841979334B8}">
      <dgm:prSet/>
      <dgm:spPr/>
      <dgm:t>
        <a:bodyPr/>
        <a:lstStyle/>
        <a:p>
          <a:endParaRPr lang="de-DE"/>
        </a:p>
      </dgm:t>
    </dgm:pt>
    <dgm:pt modelId="{344AB48F-E9CB-403C-829D-0EA97C74727C}">
      <dgm:prSet phldrT="[Text]" custT="1"/>
      <dgm:spPr/>
      <dgm:t>
        <a:bodyPr/>
        <a:lstStyle/>
        <a:p>
          <a:endParaRPr lang="de-DE" sz="2000" b="1" dirty="0">
            <a:solidFill>
              <a:srgbClr val="FF0000"/>
            </a:solidFill>
            <a:latin typeface="Courier New" pitchFamily="49" charset="0"/>
            <a:cs typeface="Courier New" pitchFamily="49" charset="0"/>
          </a:endParaRPr>
        </a:p>
      </dgm:t>
    </dgm:pt>
    <dgm:pt modelId="{A48FFD90-C22A-4223-BF09-AC40164DEB25}" type="parTrans" cxnId="{10F571A2-8E68-41CF-9A62-26652AAF61C6}">
      <dgm:prSet/>
      <dgm:spPr/>
      <dgm:t>
        <a:bodyPr/>
        <a:lstStyle/>
        <a:p>
          <a:endParaRPr lang="de-DE"/>
        </a:p>
      </dgm:t>
    </dgm:pt>
    <dgm:pt modelId="{81DA3EE2-9903-45E4-BB5D-3D378A81F9EA}" type="sibTrans" cxnId="{10F571A2-8E68-41CF-9A62-26652AAF61C6}">
      <dgm:prSet/>
      <dgm:spPr/>
      <dgm:t>
        <a:bodyPr/>
        <a:lstStyle/>
        <a:p>
          <a:endParaRPr lang="de-DE"/>
        </a:p>
      </dgm:t>
    </dgm:pt>
    <dgm:pt modelId="{DE853E34-885B-46F8-822A-A0C5E1A91913}">
      <dgm:prSet phldrT="[Text]" custT="1"/>
      <dgm:spPr/>
      <dgm:t>
        <a:bodyPr/>
        <a:lstStyle/>
        <a:p>
          <a:r>
            <a:rPr lang="de-DE" sz="4000" b="1" dirty="0" err="1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rPr>
            <a:t>plot</a:t>
          </a:r>
          <a:endParaRPr lang="de-DE" sz="4000" b="1" dirty="0">
            <a:solidFill>
              <a:srgbClr val="FF0000"/>
            </a:solidFill>
            <a:latin typeface="Courier New" pitchFamily="49" charset="0"/>
            <a:cs typeface="Courier New" pitchFamily="49" charset="0"/>
          </a:endParaRPr>
        </a:p>
      </dgm:t>
    </dgm:pt>
    <dgm:pt modelId="{0D439F47-4F3A-45F3-887B-FB1858A68564}" type="parTrans" cxnId="{A073E150-CD00-44A0-B29A-349C73A43D55}">
      <dgm:prSet/>
      <dgm:spPr/>
      <dgm:t>
        <a:bodyPr/>
        <a:lstStyle/>
        <a:p>
          <a:endParaRPr lang="de-DE"/>
        </a:p>
      </dgm:t>
    </dgm:pt>
    <dgm:pt modelId="{639D98F8-346C-4848-BDC6-FFD0BAB88D5B}" type="sibTrans" cxnId="{A073E150-CD00-44A0-B29A-349C73A43D55}">
      <dgm:prSet/>
      <dgm:spPr/>
      <dgm:t>
        <a:bodyPr/>
        <a:lstStyle/>
        <a:p>
          <a:endParaRPr lang="de-DE"/>
        </a:p>
      </dgm:t>
    </dgm:pt>
    <dgm:pt modelId="{40CC0D5F-882C-40DC-B6CC-B2C84E0E808D}" type="pres">
      <dgm:prSet presAssocID="{2DF4022D-850B-4698-AA3E-FA0F8802B5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0BBAB44-55D8-4A65-A9E6-DA6CB32E9839}" type="pres">
      <dgm:prSet presAssocID="{F4A81052-548A-4722-A008-56B41258722B}" presName="parentText" presStyleLbl="node1" presStyleIdx="0" presStyleCnt="2" custScaleY="72027" custLinFactNeighborX="-1053" custLinFactNeighborY="-425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CE9EE4C-85BB-4838-8066-60E07F4845A7}" type="pres">
      <dgm:prSet presAssocID="{F4A81052-548A-4722-A008-56B41258722B}" presName="childText" presStyleLbl="revTx" presStyleIdx="0" presStyleCnt="2" custScaleY="10379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C932E37-DDDB-4D8D-9475-DAFEB816D1A1}" type="pres">
      <dgm:prSet presAssocID="{2BDFE93D-229D-451C-B335-251F79574316}" presName="parentText" presStyleLbl="node1" presStyleIdx="1" presStyleCnt="2" custScaleY="73304" custLinFactNeighborY="-2351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A86036E-23C3-47A7-A05B-220188C42793}" type="pres">
      <dgm:prSet presAssocID="{2BDFE93D-229D-451C-B335-251F79574316}" presName="childText" presStyleLbl="revTx" presStyleIdx="1" presStyleCnt="2" custScaleY="88178" custLinFactNeighborY="1071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0F65802-2DC8-40A3-9221-1841979334B8}" srcId="{F4A81052-548A-4722-A008-56B41258722B}" destId="{41D904FE-0F4E-4B24-85B1-BDF0175E5325}" srcOrd="5" destOrd="0" parTransId="{8FE96FCC-AD95-4E5A-948E-5DBFFBB7C3D4}" sibTransId="{F4450335-34A4-4FC9-8E11-DA48D72C73B4}"/>
    <dgm:cxn modelId="{3B21C41F-3354-494D-8397-D5A341815929}" type="presOf" srcId="{B2524F69-61CA-475C-9103-2B1B324D1495}" destId="{8CE9EE4C-85BB-4838-8066-60E07F4845A7}" srcOrd="0" destOrd="1" presId="urn:microsoft.com/office/officeart/2005/8/layout/vList2"/>
    <dgm:cxn modelId="{FE175377-4D98-4A31-AD1A-6B5DB80185EB}" srcId="{F4A81052-548A-4722-A008-56B41258722B}" destId="{847E5FA2-5C90-4554-9ADF-2FF4AD9B55D2}" srcOrd="4" destOrd="0" parTransId="{9C70102A-D773-484B-A4FF-6A31746209A6}" sibTransId="{C961AF92-87A1-40BB-B8B0-1323374C87D6}"/>
    <dgm:cxn modelId="{D98C1F0E-7213-4909-A24D-E14124BB93C4}" type="presOf" srcId="{DE853E34-885B-46F8-822A-A0C5E1A91913}" destId="{FA86036E-23C3-47A7-A05B-220188C42793}" srcOrd="0" destOrd="0" presId="urn:microsoft.com/office/officeart/2005/8/layout/vList2"/>
    <dgm:cxn modelId="{58FFE3AC-6BD4-433E-BFB0-321516139C5B}" type="presOf" srcId="{847E5FA2-5C90-4554-9ADF-2FF4AD9B55D2}" destId="{8CE9EE4C-85BB-4838-8066-60E07F4845A7}" srcOrd="0" destOrd="4" presId="urn:microsoft.com/office/officeart/2005/8/layout/vList2"/>
    <dgm:cxn modelId="{9882A12D-5BE8-4683-93E9-60445DBF8753}" srcId="{F4A81052-548A-4722-A008-56B41258722B}" destId="{B2524F69-61CA-475C-9103-2B1B324D1495}" srcOrd="1" destOrd="0" parTransId="{F82B8399-00F5-4FF2-BCA4-0CBB59A779C6}" sibTransId="{7FAB5751-DD3C-4E41-B700-CEACB39EB1E3}"/>
    <dgm:cxn modelId="{2C2F8F97-5AEB-477F-86BE-48A61A618AD7}" srcId="{2DF4022D-850B-4698-AA3E-FA0F8802B594}" destId="{F4A81052-548A-4722-A008-56B41258722B}" srcOrd="0" destOrd="0" parTransId="{5BBAA52E-5B2C-4FFA-A542-2450EFAEDFB2}" sibTransId="{658C04A5-95A7-4BD0-B5A6-1BEB5A7ABFD7}"/>
    <dgm:cxn modelId="{FA106C67-0BA9-45EF-BFF0-B2589951B645}" type="presOf" srcId="{2BDFE93D-229D-451C-B335-251F79574316}" destId="{3C932E37-DDDB-4D8D-9475-DAFEB816D1A1}" srcOrd="0" destOrd="0" presId="urn:microsoft.com/office/officeart/2005/8/layout/vList2"/>
    <dgm:cxn modelId="{10F571A2-8E68-41CF-9A62-26652AAF61C6}" srcId="{F4A81052-548A-4722-A008-56B41258722B}" destId="{344AB48F-E9CB-403C-829D-0EA97C74727C}" srcOrd="0" destOrd="0" parTransId="{A48FFD90-C22A-4223-BF09-AC40164DEB25}" sibTransId="{81DA3EE2-9903-45E4-BB5D-3D378A81F9EA}"/>
    <dgm:cxn modelId="{7D511E47-5DE3-4A80-9992-D50DAF85ECF4}" srcId="{F4A81052-548A-4722-A008-56B41258722B}" destId="{18C2A056-C90D-4F4D-9148-D19282B5F17C}" srcOrd="2" destOrd="0" parTransId="{62417A77-71FF-4AFC-A5D5-9E36DFEF4857}" sibTransId="{DE4D8079-5BCA-4E8D-8D4A-B3C96748D746}"/>
    <dgm:cxn modelId="{3D155C83-BD2A-4EBF-A244-19E959E49488}" type="presOf" srcId="{344AB48F-E9CB-403C-829D-0EA97C74727C}" destId="{8CE9EE4C-85BB-4838-8066-60E07F4845A7}" srcOrd="0" destOrd="0" presId="urn:microsoft.com/office/officeart/2005/8/layout/vList2"/>
    <dgm:cxn modelId="{8BAE831E-52C0-4BE5-987C-59C0C016BF62}" type="presOf" srcId="{2DF4022D-850B-4698-AA3E-FA0F8802B594}" destId="{40CC0D5F-882C-40DC-B6CC-B2C84E0E808D}" srcOrd="0" destOrd="0" presId="urn:microsoft.com/office/officeart/2005/8/layout/vList2"/>
    <dgm:cxn modelId="{A073E150-CD00-44A0-B29A-349C73A43D55}" srcId="{2BDFE93D-229D-451C-B335-251F79574316}" destId="{DE853E34-885B-46F8-822A-A0C5E1A91913}" srcOrd="0" destOrd="0" parTransId="{0D439F47-4F3A-45F3-887B-FB1858A68564}" sibTransId="{639D98F8-346C-4848-BDC6-FFD0BAB88D5B}"/>
    <dgm:cxn modelId="{F4BD2692-53A7-49BB-BC60-1BDF8E1340D4}" srcId="{2DF4022D-850B-4698-AA3E-FA0F8802B594}" destId="{2BDFE93D-229D-451C-B335-251F79574316}" srcOrd="1" destOrd="0" parTransId="{65110255-FC15-44FF-8DAF-8B1C223FFE39}" sibTransId="{F1BB37EF-DA4F-4C5C-98BA-577181259A53}"/>
    <dgm:cxn modelId="{4640F3F9-CCC7-4AC6-A5AB-B59469BBFAC4}" type="presOf" srcId="{18C2A056-C90D-4F4D-9148-D19282B5F17C}" destId="{8CE9EE4C-85BB-4838-8066-60E07F4845A7}" srcOrd="0" destOrd="2" presId="urn:microsoft.com/office/officeart/2005/8/layout/vList2"/>
    <dgm:cxn modelId="{F34A1570-18F5-4AD1-BFCF-064FD92D1528}" type="presOf" srcId="{41D904FE-0F4E-4B24-85B1-BDF0175E5325}" destId="{8CE9EE4C-85BB-4838-8066-60E07F4845A7}" srcOrd="0" destOrd="5" presId="urn:microsoft.com/office/officeart/2005/8/layout/vList2"/>
    <dgm:cxn modelId="{19608B42-47D0-41A7-B7BB-51D667D73D70}" type="presOf" srcId="{786DE188-C291-43BF-BCCB-920736393899}" destId="{8CE9EE4C-85BB-4838-8066-60E07F4845A7}" srcOrd="0" destOrd="3" presId="urn:microsoft.com/office/officeart/2005/8/layout/vList2"/>
    <dgm:cxn modelId="{4148D63A-02F3-411E-8260-08074815EAD2}" srcId="{F4A81052-548A-4722-A008-56B41258722B}" destId="{786DE188-C291-43BF-BCCB-920736393899}" srcOrd="3" destOrd="0" parTransId="{C88C131B-8324-4E10-98E0-0897F9E75F67}" sibTransId="{B4774BDD-4E65-4667-BD72-25527C0CC80F}"/>
    <dgm:cxn modelId="{0504F2CE-602A-4705-B966-589B6ADBB38E}" type="presOf" srcId="{F4A81052-548A-4722-A008-56B41258722B}" destId="{A0BBAB44-55D8-4A65-A9E6-DA6CB32E9839}" srcOrd="0" destOrd="0" presId="urn:microsoft.com/office/officeart/2005/8/layout/vList2"/>
    <dgm:cxn modelId="{7EA3AB5F-12C3-4078-87D8-81B1FFFDE555}" type="presParOf" srcId="{40CC0D5F-882C-40DC-B6CC-B2C84E0E808D}" destId="{A0BBAB44-55D8-4A65-A9E6-DA6CB32E9839}" srcOrd="0" destOrd="0" presId="urn:microsoft.com/office/officeart/2005/8/layout/vList2"/>
    <dgm:cxn modelId="{FFF6A389-87DE-4F94-83BC-B8316E4C8FFA}" type="presParOf" srcId="{40CC0D5F-882C-40DC-B6CC-B2C84E0E808D}" destId="{8CE9EE4C-85BB-4838-8066-60E07F4845A7}" srcOrd="1" destOrd="0" presId="urn:microsoft.com/office/officeart/2005/8/layout/vList2"/>
    <dgm:cxn modelId="{2CBC74F7-D782-437B-9FC9-65B9ADCB1ACF}" type="presParOf" srcId="{40CC0D5F-882C-40DC-B6CC-B2C84E0E808D}" destId="{3C932E37-DDDB-4D8D-9475-DAFEB816D1A1}" srcOrd="2" destOrd="0" presId="urn:microsoft.com/office/officeart/2005/8/layout/vList2"/>
    <dgm:cxn modelId="{364AEEFA-A89C-4BC2-8772-80CB5F053B31}" type="presParOf" srcId="{40CC0D5F-882C-40DC-B6CC-B2C84E0E808D}" destId="{FA86036E-23C3-47A7-A05B-220188C42793}" srcOrd="3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433BD-E620-4873-BED7-D273E01429AF}" type="datetimeFigureOut">
              <a:rPr lang="de-DE" smtClean="0"/>
              <a:pPr/>
              <a:t>25.02.2008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FC0E9-9C89-4953-9B1B-AF1D433C84F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1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35B75C-D1B0-4E2D-957D-A6ADA6CF512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2150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D0DD78-6F33-45F4-A10D-C1B6B41812C9}" type="slidenum">
              <a:rPr lang="de-DE" smtClean="0"/>
              <a:pPr/>
              <a:t>16</a:t>
            </a:fld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54BD83-3D50-4CE3-8155-476D5DF76A54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DE49E1-C003-4BC5-8A4B-394B651535F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6ECBC-F9B6-43BD-904F-9881FC56121A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Peter Kubach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A1292-AD5C-452A-9A45-8EA0FE08845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54BD83-3D50-4CE3-8155-476D5DF76A54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068CA-7348-4D0A-9F4C-8B14DDC67CE6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575193-2392-4733-89FF-E83554D7AF10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4D1054-B288-4154-A8BA-0D4F98B4D638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1C305-ADF1-4F7A-B7F2-52669400F72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05D4E-08F9-4C46-A6E2-5A04AA56DD1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2B31F-E1B3-4626-ADA1-DBBF9CDB4D6E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068CA-7348-4D0A-9F4C-8B14DDC67CE6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366E7B3E-9A6B-40D6-9909-7BD913237C62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285948-DFEA-4522-AC1B-E37451F0120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DE49E1-C003-4BC5-8A4B-394B651535F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6ECBC-F9B6-43BD-904F-9881FC56121A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575193-2392-4733-89FF-E83554D7AF10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4D1054-B288-4154-A8BA-0D4F98B4D638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1C305-ADF1-4F7A-B7F2-52669400F72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C05D4E-08F9-4C46-A6E2-5A04AA56DD1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2B31F-E1B3-4626-ADA1-DBBF9CDB4D6E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366E7B3E-9A6B-40D6-9909-7BD913237C62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285948-DFEA-4522-AC1B-E37451F0120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6C5D70F8-57A0-4346-8CB4-8DDA83FAEDA3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  <p:sldLayoutId id="2147484068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6C5D70F8-57A0-4346-8CB4-8DDA83FAEDA3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  <p:sldLayoutId id="2147484074" r:id="rId5"/>
    <p:sldLayoutId id="2147484075" r:id="rId6"/>
    <p:sldLayoutId id="2147484076" r:id="rId7"/>
    <p:sldLayoutId id="2147484077" r:id="rId8"/>
    <p:sldLayoutId id="2147484078" r:id="rId9"/>
    <p:sldLayoutId id="2147484079" r:id="rId10"/>
    <p:sldLayoutId id="2147484080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uPAD/Zahldarstellung1.mn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hyperlink" Target="MuPAD/Zahldarstellung2.mn" TargetMode="Externa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hyperlink" Target="MuPAD/Ausl&#246;schung2.mn" TargetMode="External"/><Relationship Id="rId5" Type="http://schemas.openxmlformats.org/officeDocument/2006/relationships/image" Target="../media/image22.png"/><Relationship Id="rId4" Type="http://schemas.openxmlformats.org/officeDocument/2006/relationships/hyperlink" Target="MuPAD/Ausl&#246;schung1.mn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MuPAD/Kondition%20bei%20LGS.mn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uPAD/Golden-Gate-Bridge.mn" TargetMode="External"/><Relationship Id="rId7" Type="http://schemas.openxmlformats.org/officeDocument/2006/relationships/image" Target="../media/image38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MuPAD/Kettenlinie.mn" TargetMode="External"/><Relationship Id="rId5" Type="http://schemas.openxmlformats.org/officeDocument/2006/relationships/image" Target="../media/image37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2.png"/><Relationship Id="rId4" Type="http://schemas.openxmlformats.org/officeDocument/2006/relationships/hyperlink" Target="MuPAD/Kurvendiskussion.mn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hyperlink" Target="MuPAD/Animation%20Flaeche.mn" TargetMode="Externa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7.bin"/><Relationship Id="rId5" Type="http://schemas.openxmlformats.org/officeDocument/2006/relationships/hyperlink" Target="MuPAD/Animierte-Schraffierte-Flaeche.mn" TargetMode="External"/><Relationship Id="rId4" Type="http://schemas.openxmlformats.org/officeDocument/2006/relationships/image" Target="../media/image22.png"/><Relationship Id="rId9" Type="http://schemas.openxmlformats.org/officeDocument/2006/relationships/image" Target="../media/image43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MuPAD/Dachkonstruktion.mn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MuPAD/Dachkonstruktion_agla.mn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MuPAD/Parabeliteration.mn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8.jpeg"/><Relationship Id="rId7" Type="http://schemas.openxmlformats.org/officeDocument/2006/relationships/hyperlink" Target="Das%20Ziegenproblem.exe" TargetMode="External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hyperlink" Target="MuPAD/Ziegenproblem.mn" TargetMode="External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openxmlformats.org/officeDocument/2006/relationships/hyperlink" Target="MuPAD/eplot.mn" TargetMode="Externa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uPAD/Hilfe.mn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uPAD/Zahlen%20und%20Funktionen.mn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500066" y="428604"/>
            <a:ext cx="8143900" cy="1500198"/>
          </a:xfrm>
          <a:effectLst>
            <a:outerShdw dist="45791" dir="2021404" algn="ctr" rotWithShape="0">
              <a:srgbClr val="CC0000"/>
            </a:outerShdw>
          </a:effectLst>
          <a:scene3d>
            <a:camera prst="orthographicFront"/>
            <a:lightRig rig="threePt" dir="t"/>
          </a:scene3d>
          <a:sp3d>
            <a:bevelT w="127000" h="127000"/>
          </a:sp3d>
        </p:spPr>
        <p:txBody>
          <a:bodyPr>
            <a:noAutofit/>
            <a:sp3d extrusionH="76200">
              <a:bevelT w="88900" h="88900"/>
              <a:extrusionClr>
                <a:schemeClr val="tx2">
                  <a:lumMod val="20000"/>
                  <a:lumOff val="80000"/>
                </a:schemeClr>
              </a:extrusionClr>
            </a:sp3d>
          </a:bodyPr>
          <a:lstStyle/>
          <a:p>
            <a:pPr algn="ctr" eaLnBrk="1" hangingPunct="1">
              <a:defRPr/>
            </a:pPr>
            <a:r>
              <a:rPr lang="de-DE" sz="6600" b="1" i="1" spc="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</a:t>
            </a:r>
            <a:r>
              <a:rPr lang="de-DE" sz="6600" b="1" i="1" spc="6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PAD</a:t>
            </a:r>
            <a:r>
              <a:rPr lang="de-DE" sz="6600" b="1" i="1" spc="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 –</a:t>
            </a:r>
            <a:r>
              <a:rPr lang="de-DE" b="1" spc="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e-DE" b="1" spc="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b="1" spc="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de-DE" sz="5400" i="1" spc="3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Ein CAS wird </a:t>
            </a:r>
            <a:r>
              <a:rPr lang="de-DE" i="1" spc="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e-DE" i="1" spc="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i="1" spc="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de-DE" sz="4000" i="1" spc="3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Vorgestellt</a:t>
            </a:r>
            <a:endParaRPr lang="de-DE" sz="4000" b="1" i="1" spc="3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8728" y="3857628"/>
            <a:ext cx="5000660" cy="2428892"/>
          </a:xfrm>
        </p:spPr>
        <p:txBody>
          <a:bodyPr numCol="1" anchor="ctr">
            <a:noAutofit/>
            <a:scene3d>
              <a:camera prst="orthographicFront"/>
              <a:lightRig rig="threePt" dir="t"/>
            </a:scene3d>
            <a:sp3d extrusionH="57150">
              <a:bevelT w="82550" h="82550"/>
            </a:sp3d>
          </a:bodyPr>
          <a:lstStyle/>
          <a:p>
            <a:pPr eaLnBrk="1" hangingPunct="1">
              <a:defRPr/>
            </a:pPr>
            <a:r>
              <a:rPr lang="de-DE" sz="24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Fachkonferenz </a:t>
            </a:r>
          </a:p>
          <a:p>
            <a:pPr eaLnBrk="1" hangingPunct="1">
              <a:defRPr/>
            </a:pPr>
            <a:r>
              <a:rPr lang="de-DE" sz="24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Mathematik &amp; Physik</a:t>
            </a:r>
          </a:p>
          <a:p>
            <a:pPr eaLnBrk="1" hangingPunct="1">
              <a:defRPr/>
            </a:pPr>
            <a:r>
              <a:rPr lang="de-DE" sz="24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Studienkolleg an der Uni Leipzig</a:t>
            </a:r>
          </a:p>
          <a:p>
            <a:pPr eaLnBrk="1" hangingPunct="1">
              <a:defRPr/>
            </a:pPr>
            <a:r>
              <a:rPr lang="de-DE" sz="24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27. 02. – 29. 02. 2008</a:t>
            </a:r>
          </a:p>
        </p:txBody>
      </p:sp>
      <p:pic>
        <p:nvPicPr>
          <p:cNvPr id="5" name="Grafik 4" descr="cub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700000">
            <a:off x="706618" y="2279624"/>
            <a:ext cx="2167152" cy="2290200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6715140" y="214290"/>
            <a:ext cx="2252540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de-DE" sz="2800" b="1" dirty="0" smtClean="0">
                <a:solidFill>
                  <a:srgbClr val="008000"/>
                </a:solidFill>
                <a:latin typeface="Edwardian Script ITC" pitchFamily="66" charset="0"/>
              </a:rPr>
              <a:t>Dr. Peter </a:t>
            </a:r>
            <a:r>
              <a:rPr lang="de-DE" sz="2800" b="1" dirty="0" err="1" smtClean="0">
                <a:solidFill>
                  <a:srgbClr val="008000"/>
                </a:solidFill>
                <a:latin typeface="Edwardian Script ITC" pitchFamily="66" charset="0"/>
              </a:rPr>
              <a:t>Kubach</a:t>
            </a:r>
            <a:endParaRPr lang="de-DE" sz="2800" b="1" dirty="0">
              <a:solidFill>
                <a:srgbClr val="008000"/>
              </a:solidFill>
              <a:latin typeface="Edwardian Script ITC" pitchFamily="66" charset="0"/>
            </a:endParaRPr>
          </a:p>
        </p:txBody>
      </p:sp>
      <p:pic>
        <p:nvPicPr>
          <p:cNvPr id="6" name="Grafik 5" descr="research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454" y="4662311"/>
            <a:ext cx="1994354" cy="838391"/>
          </a:xfrm>
          <a:prstGeom prst="rect">
            <a:avLst/>
          </a:prstGeom>
        </p:spPr>
      </p:pic>
      <p:pic>
        <p:nvPicPr>
          <p:cNvPr id="7" name="Grafik 6" descr="industr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9454" y="3590741"/>
            <a:ext cx="1994354" cy="838391"/>
          </a:xfrm>
          <a:prstGeom prst="rect">
            <a:avLst/>
          </a:prstGeom>
        </p:spPr>
      </p:pic>
      <p:pic>
        <p:nvPicPr>
          <p:cNvPr id="8" name="Grafik 7" descr="teaching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454" y="5715016"/>
            <a:ext cx="1994354" cy="8383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8643966" cy="1143000"/>
          </a:xfrm>
          <a:noFill/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/>
            <a:r>
              <a:rPr lang="de-DE" sz="4000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Welche Fehler machen </a:t>
            </a:r>
            <a:br>
              <a:rPr lang="de-DE" sz="4000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4000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Gallier? </a:t>
            </a:r>
          </a:p>
        </p:txBody>
      </p:sp>
      <p:sp>
        <p:nvSpPr>
          <p:cNvPr id="1024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685800" y="2143116"/>
            <a:ext cx="381000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de-DE" i="1" dirty="0" smtClean="0"/>
              <a:t>Eingangsfehler / Messfehler</a:t>
            </a:r>
          </a:p>
          <a:p>
            <a:pPr eaLnBrk="1" hangingPunct="1"/>
            <a:r>
              <a:rPr lang="de-DE" i="1" dirty="0" smtClean="0"/>
              <a:t>Formelfehler / Modellfehler</a:t>
            </a:r>
          </a:p>
          <a:p>
            <a:pPr eaLnBrk="1" hangingPunct="1"/>
            <a:endParaRPr lang="de-DE" i="1" dirty="0" smtClean="0"/>
          </a:p>
          <a:p>
            <a:pPr eaLnBrk="1" hangingPunct="1"/>
            <a:r>
              <a:rPr lang="de-DE" i="1" dirty="0" smtClean="0"/>
              <a:t>Rundungsfehler</a:t>
            </a:r>
          </a:p>
          <a:p>
            <a:pPr eaLnBrk="1" hangingPunct="1"/>
            <a:r>
              <a:rPr lang="de-DE" i="1" dirty="0" smtClean="0"/>
              <a:t>Rechenfehler / menschlicher Irrtum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2071678"/>
            <a:ext cx="381000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de-DE" i="1" dirty="0" smtClean="0">
                <a:sym typeface="Symbol" pitchFamily="18" charset="2"/>
              </a:rPr>
              <a:t>Peilung auf Geradlinigkeit</a:t>
            </a:r>
          </a:p>
          <a:p>
            <a:pPr eaLnBrk="1" hangingPunct="1"/>
            <a:r>
              <a:rPr lang="de-DE" i="1" dirty="0" smtClean="0">
                <a:sym typeface="Symbol" pitchFamily="18" charset="2"/>
              </a:rPr>
              <a:t>Satz des Pythagoras ist nur im ebenen Gelände anwendbar</a:t>
            </a:r>
          </a:p>
          <a:p>
            <a:pPr eaLnBrk="1" hangingPunct="1"/>
            <a:r>
              <a:rPr lang="de-DE" i="1" dirty="0" smtClean="0">
                <a:sym typeface="Symbol" pitchFamily="18" charset="2"/>
              </a:rPr>
              <a:t> 2  1.4</a:t>
            </a:r>
          </a:p>
          <a:p>
            <a:pPr eaLnBrk="1" hangingPunct="1"/>
            <a:r>
              <a:rPr lang="de-DE" i="1" dirty="0" smtClean="0">
                <a:sym typeface="Symbol" pitchFamily="18" charset="2"/>
              </a:rPr>
              <a:t>„Zwei Wildschweine mitgezählt...“</a:t>
            </a:r>
          </a:p>
        </p:txBody>
      </p:sp>
      <p:sp>
        <p:nvSpPr>
          <p:cNvPr id="10242" name="Datumsplatzhalter 4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10243" name="Fußzeilenplatzhalt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Peter Kubach</a:t>
            </a:r>
          </a:p>
        </p:txBody>
      </p:sp>
      <p:sp>
        <p:nvSpPr>
          <p:cNvPr id="10244" name="Foliennummernplatzhalt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/>
          </a:bodyPr>
          <a:lstStyle/>
          <a:p>
            <a:fld id="{D5B02FDC-BD0B-4B30-A178-0A3B42E039D5}" type="slidenum">
              <a:rPr lang="de-DE" smtClean="0"/>
              <a:pPr/>
              <a:t>10</a:t>
            </a:fld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357166"/>
            <a:ext cx="5500726" cy="1143000"/>
          </a:xfrm>
          <a:noFill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/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g-</a:t>
            </a:r>
            <a:r>
              <a:rPr lang="de-DE" b="1" i="1" spc="300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adische</a:t>
            </a:r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Zahlen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idx="1"/>
          </p:nvPr>
        </p:nvSpPr>
        <p:spPr>
          <a:xfrm>
            <a:off x="642910" y="1857364"/>
            <a:ext cx="7772400" cy="2143140"/>
          </a:xfrm>
        </p:spPr>
        <p:txBody>
          <a:bodyPr/>
          <a:lstStyle/>
          <a:p>
            <a:pPr eaLnBrk="1" hangingPunct="1"/>
            <a:r>
              <a:rPr lang="de-DE" sz="2800" i="1" dirty="0" smtClean="0"/>
              <a:t>Dezimalsystem (Basis 10)</a:t>
            </a:r>
          </a:p>
          <a:p>
            <a:pPr eaLnBrk="1" hangingPunct="1"/>
            <a:r>
              <a:rPr lang="de-DE" sz="2800" i="1" dirty="0" smtClean="0"/>
              <a:t>Dualsystem (Basis 2)</a:t>
            </a:r>
          </a:p>
          <a:p>
            <a:pPr eaLnBrk="1" hangingPunct="1"/>
            <a:r>
              <a:rPr lang="de-DE" sz="2800" i="1" dirty="0" smtClean="0"/>
              <a:t>Hexadezimalsystem (Basis 16)</a:t>
            </a:r>
          </a:p>
          <a:p>
            <a:pPr eaLnBrk="1" hangingPunct="1"/>
            <a:r>
              <a:rPr lang="de-DE" sz="2800" i="1" dirty="0" smtClean="0"/>
              <a:t>Allgemein g-</a:t>
            </a:r>
            <a:r>
              <a:rPr lang="de-DE" sz="2800" i="1" dirty="0" err="1" smtClean="0"/>
              <a:t>adisches</a:t>
            </a:r>
            <a:r>
              <a:rPr lang="de-DE" sz="2800" i="1" dirty="0" smtClean="0"/>
              <a:t> System</a:t>
            </a:r>
          </a:p>
        </p:txBody>
      </p:sp>
      <p:sp>
        <p:nvSpPr>
          <p:cNvPr id="1027" name="Datumsplatzhalt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1028" name="Fußzeilenplatzhalt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Peter Kubach</a:t>
            </a:r>
          </a:p>
        </p:txBody>
      </p:sp>
      <p:sp>
        <p:nvSpPr>
          <p:cNvPr id="1029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/>
          </a:bodyPr>
          <a:lstStyle/>
          <a:p>
            <a:fld id="{99791357-4C78-400F-B972-914C45F24E40}" type="slidenum">
              <a:rPr lang="de-DE" smtClean="0"/>
              <a:pPr/>
              <a:t>11</a:t>
            </a:fld>
            <a:endParaRPr lang="de-DE" smtClean="0"/>
          </a:p>
        </p:txBody>
      </p:sp>
      <p:pic>
        <p:nvPicPr>
          <p:cNvPr id="1032" name="Picture 6" descr="C:\Dokumente und Einstellungen\Peter\Eigene Dateien\Valbert 2007\Bilder\MUPAD.bmp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429264"/>
            <a:ext cx="6985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7" descr="C:\Dokumente und Einstellungen\Peter\Eigene Dateien\Valbert 2007\Bilder\MUPAD.bmp">
            <a:hlinkClick r:id="rId5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5429264"/>
            <a:ext cx="701675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2643174" y="3929066"/>
          <a:ext cx="5422900" cy="1838325"/>
        </p:xfrm>
        <a:graphic>
          <a:graphicData uri="http://schemas.openxmlformats.org/presentationml/2006/ole">
            <p:oleObj spid="_x0000_s26626" name="Equation" r:id="rId6" imgW="2171520" imgH="736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1028"/>
          <p:cNvSpPr>
            <a:spLocks noGrp="1" noChangeArrowheads="1"/>
          </p:cNvSpPr>
          <p:nvPr>
            <p:ph type="title"/>
          </p:nvPr>
        </p:nvSpPr>
        <p:spPr>
          <a:xfrm>
            <a:off x="785786" y="285728"/>
            <a:ext cx="8105804" cy="1643074"/>
          </a:xfrm>
          <a:noFill/>
        </p:spPr>
        <p:txBody>
          <a:bodyPr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/>
              <a:contourClr>
                <a:schemeClr val="tx2"/>
              </a:contourClr>
            </a:sp3d>
          </a:bodyPr>
          <a:lstStyle/>
          <a:p>
            <a:pPr eaLnBrk="1" hangingPunct="1"/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Fehler bei </a:t>
            </a:r>
            <a:b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Differenzen</a:t>
            </a:r>
          </a:p>
        </p:txBody>
      </p:sp>
      <p:sp>
        <p:nvSpPr>
          <p:cNvPr id="3076" name="Datumsplatzhalter 2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3078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>
            <a:normAutofit/>
          </a:bodyPr>
          <a:lstStyle/>
          <a:p>
            <a:fld id="{4161CCF6-07C5-41E9-861D-8C56C463DBEF}" type="slidenum">
              <a:rPr lang="de-DE" smtClean="0"/>
              <a:pPr/>
              <a:t>12</a:t>
            </a:fld>
            <a:endParaRPr lang="de-DE" smtClean="0"/>
          </a:p>
        </p:txBody>
      </p:sp>
      <p:sp>
        <p:nvSpPr>
          <p:cNvPr id="3077" name="Fußzeilenplatzhalter 3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de-DE" smtClean="0"/>
              <a:t>Dr. Peter Kubach</a:t>
            </a:r>
          </a:p>
        </p:txBody>
      </p:sp>
      <p:graphicFrame>
        <p:nvGraphicFramePr>
          <p:cNvPr id="3074" name="Object 1026"/>
          <p:cNvGraphicFramePr>
            <a:graphicFrameLocks noChangeAspect="1"/>
          </p:cNvGraphicFramePr>
          <p:nvPr/>
        </p:nvGraphicFramePr>
        <p:xfrm>
          <a:off x="2133600" y="2209800"/>
          <a:ext cx="4657725" cy="1028700"/>
        </p:xfrm>
        <a:graphic>
          <a:graphicData uri="http://schemas.openxmlformats.org/presentationml/2006/ole">
            <p:oleObj spid="_x0000_s27650" name="Equation" r:id="rId3" imgW="2070000" imgH="457200" progId="Equation.3">
              <p:embed/>
            </p:oleObj>
          </a:graphicData>
        </a:graphic>
      </p:graphicFrame>
      <p:graphicFrame>
        <p:nvGraphicFramePr>
          <p:cNvPr id="21507" name="Object 1027"/>
          <p:cNvGraphicFramePr>
            <a:graphicFrameLocks noChangeAspect="1"/>
          </p:cNvGraphicFramePr>
          <p:nvPr/>
        </p:nvGraphicFramePr>
        <p:xfrm>
          <a:off x="2209800" y="3581400"/>
          <a:ext cx="4829175" cy="2228850"/>
        </p:xfrm>
        <a:graphic>
          <a:graphicData uri="http://schemas.openxmlformats.org/presentationml/2006/ole">
            <p:oleObj spid="_x0000_s27651" name="Equation" r:id="rId4" imgW="2145960" imgH="990360" progId="Equation.3">
              <p:embed/>
            </p:oleObj>
          </a:graphicData>
        </a:graphic>
      </p:graphicFrame>
      <p:sp>
        <p:nvSpPr>
          <p:cNvPr id="3080" name="Line 1029"/>
          <p:cNvSpPr>
            <a:spLocks noChangeShapeType="1"/>
          </p:cNvSpPr>
          <p:nvPr/>
        </p:nvSpPr>
        <p:spPr bwMode="auto">
          <a:xfrm>
            <a:off x="762000" y="3505200"/>
            <a:ext cx="7467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081" name="Line 1030"/>
          <p:cNvSpPr>
            <a:spLocks noChangeShapeType="1"/>
          </p:cNvSpPr>
          <p:nvPr/>
        </p:nvSpPr>
        <p:spPr bwMode="auto">
          <a:xfrm>
            <a:off x="685800" y="19812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285728"/>
            <a:ext cx="4957770" cy="1143000"/>
          </a:xfrm>
          <a:noFill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/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Auslöschung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71612"/>
            <a:ext cx="7467600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de-DE" sz="2800" i="1" dirty="0" smtClean="0"/>
              <a:t>Sind zwei Zahlen x</a:t>
            </a:r>
            <a:r>
              <a:rPr lang="de-DE" sz="2800" i="1" baseline="-25000" dirty="0" smtClean="0"/>
              <a:t>1 </a:t>
            </a:r>
            <a:r>
              <a:rPr lang="de-DE" sz="2800" i="1" dirty="0" smtClean="0"/>
              <a:t>und x</a:t>
            </a:r>
            <a:r>
              <a:rPr lang="de-DE" sz="2800" i="1" baseline="-25000" dirty="0" smtClean="0"/>
              <a:t>2 </a:t>
            </a:r>
            <a:r>
              <a:rPr lang="de-DE" sz="2800" i="1" dirty="0" smtClean="0"/>
              <a:t>fast gleich, gilt</a:t>
            </a:r>
          </a:p>
          <a:p>
            <a:pPr eaLnBrk="1" hangingPunct="1">
              <a:buFontTx/>
              <a:buNone/>
              <a:defRPr/>
            </a:pPr>
            <a:r>
              <a:rPr lang="de-DE" sz="2800" i="1" dirty="0" smtClean="0"/>
              <a:t>also 	       </a:t>
            </a:r>
          </a:p>
          <a:p>
            <a:pPr eaLnBrk="1" hangingPunct="1">
              <a:buFontTx/>
              <a:buNone/>
              <a:defRPr/>
            </a:pPr>
            <a:endParaRPr lang="de-DE" sz="2800" i="1" dirty="0" smtClean="0"/>
          </a:p>
          <a:p>
            <a:pPr eaLnBrk="1" hangingPunct="1">
              <a:buFontTx/>
              <a:buNone/>
              <a:defRPr/>
            </a:pPr>
            <a:r>
              <a:rPr lang="de-DE" sz="2800" i="1" dirty="0" smtClean="0"/>
              <a:t>so sprechen wir von </a:t>
            </a:r>
            <a:r>
              <a:rPr lang="de-DE" sz="2800" b="1" i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Auslöschung</a:t>
            </a:r>
            <a:r>
              <a:rPr lang="de-DE" sz="2800" i="1" dirty="0" smtClean="0"/>
              <a:t>.	</a:t>
            </a:r>
          </a:p>
          <a:p>
            <a:pPr eaLnBrk="1" hangingPunct="1">
              <a:buFontTx/>
              <a:buNone/>
              <a:defRPr/>
            </a:pPr>
            <a:endParaRPr lang="de-DE" sz="2800" i="1" dirty="0" smtClean="0"/>
          </a:p>
          <a:p>
            <a:pPr eaLnBrk="1" hangingPunct="1">
              <a:buFontTx/>
              <a:buNone/>
              <a:defRPr/>
            </a:pPr>
            <a:r>
              <a:rPr lang="de-DE" sz="2800" i="1" dirty="0" smtClean="0">
                <a:sym typeface="Wingdings" pitchFamily="2" charset="2"/>
              </a:rPr>
              <a:t>			</a:t>
            </a:r>
            <a:r>
              <a:rPr lang="de-DE" sz="2800" i="1" dirty="0" smtClean="0"/>
              <a:t>Sie tritt also auf, wenn die 			Differenz </a:t>
            </a:r>
            <a:r>
              <a:rPr lang="de-DE" sz="2800" i="1" dirty="0" smtClean="0">
                <a:latin typeface="+mj-lt"/>
                <a:cs typeface="Arial" pitchFamily="34" charset="0"/>
              </a:rPr>
              <a:t>x</a:t>
            </a:r>
            <a:r>
              <a:rPr lang="de-DE" sz="2800" i="1" baseline="-25000" dirty="0" smtClean="0">
                <a:latin typeface="+mj-lt"/>
                <a:cs typeface="Arial" pitchFamily="34" charset="0"/>
              </a:rPr>
              <a:t>1</a:t>
            </a:r>
            <a:r>
              <a:rPr lang="de-DE" sz="2800" i="1" dirty="0" smtClean="0">
                <a:latin typeface="+mj-lt"/>
                <a:cs typeface="Arial" pitchFamily="34" charset="0"/>
                <a:sym typeface="Symbol" pitchFamily="18" charset="2"/>
              </a:rPr>
              <a:t>x</a:t>
            </a:r>
            <a:r>
              <a:rPr lang="de-DE" sz="2800" i="1" baseline="-25000" dirty="0" smtClean="0">
                <a:latin typeface="+mj-lt"/>
                <a:cs typeface="Arial" pitchFamily="34" charset="0"/>
                <a:sym typeface="Symbol" pitchFamily="18" charset="2"/>
              </a:rPr>
              <a:t>2 </a:t>
            </a:r>
            <a:r>
              <a:rPr lang="de-DE" sz="2800" i="1" baseline="-25000" dirty="0" smtClean="0">
                <a:latin typeface="+mj-lt"/>
                <a:cs typeface="Times New Roman" pitchFamily="18" charset="0"/>
                <a:sym typeface="Symbol" pitchFamily="18" charset="2"/>
              </a:rPr>
              <a:t> </a:t>
            </a:r>
            <a:r>
              <a:rPr lang="de-DE" sz="2800" i="1" dirty="0" smtClean="0">
                <a:cs typeface="Times New Roman" pitchFamily="18" charset="0"/>
                <a:sym typeface="Symbol" pitchFamily="18" charset="2"/>
              </a:rPr>
              <a:t>eine Rolle spielt. </a:t>
            </a:r>
            <a:endParaRPr lang="de-DE" sz="2800" i="1" dirty="0" smtClean="0"/>
          </a:p>
        </p:txBody>
      </p:sp>
      <p:sp>
        <p:nvSpPr>
          <p:cNvPr id="4099" name="Datumsplatzhalt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4100" name="Fußzeilenplatzhalt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Peter Kubach</a:t>
            </a:r>
          </a:p>
        </p:txBody>
      </p:sp>
      <p:sp>
        <p:nvSpPr>
          <p:cNvPr id="4101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/>
          </a:bodyPr>
          <a:lstStyle/>
          <a:p>
            <a:fld id="{0534F90C-4030-47F5-B384-505ED3AE33A1}" type="slidenum">
              <a:rPr lang="de-DE" smtClean="0"/>
              <a:pPr/>
              <a:t>13</a:t>
            </a:fld>
            <a:endParaRPr lang="de-DE" smtClean="0"/>
          </a:p>
        </p:txBody>
      </p:sp>
      <p:graphicFrame>
        <p:nvGraphicFramePr>
          <p:cNvPr id="4098" name="Object 0"/>
          <p:cNvGraphicFramePr>
            <a:graphicFrameLocks noChangeAspect="1"/>
          </p:cNvGraphicFramePr>
          <p:nvPr/>
        </p:nvGraphicFramePr>
        <p:xfrm>
          <a:off x="1928794" y="2357430"/>
          <a:ext cx="1270000" cy="539750"/>
        </p:xfrm>
        <a:graphic>
          <a:graphicData uri="http://schemas.openxmlformats.org/presentationml/2006/ole">
            <p:oleObj spid="_x0000_s28674" name="Equation" r:id="rId3" imgW="507960" imgH="215640" progId="Equation.3">
              <p:embed/>
            </p:oleObj>
          </a:graphicData>
        </a:graphic>
      </p:graphicFrame>
      <p:pic>
        <p:nvPicPr>
          <p:cNvPr id="4104" name="Picture 5" descr="C:\Dokumente und Einstellungen\Peter\Eigene Dateien\Valbert 2007\Bilder\MUPAD.bmp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5429264"/>
            <a:ext cx="701675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6" descr="C:\Dokumente und Einstellungen\Peter\Eigene Dateien\Valbert 2007\Bilder\MUPAD.bmp">
            <a:hlinkClick r:id="rId6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5549" y="5429264"/>
            <a:ext cx="701675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feil nach rechts 9"/>
          <p:cNvSpPr/>
          <p:nvPr/>
        </p:nvSpPr>
        <p:spPr>
          <a:xfrm>
            <a:off x="928688" y="4357694"/>
            <a:ext cx="1142982" cy="57149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1.94444E-6 1.85185E-6 L 1.94444E-6 -0.0838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500050"/>
            <a:ext cx="6315092" cy="1143000"/>
          </a:xfrm>
          <a:noFill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/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Kondition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idx="1"/>
          </p:nvPr>
        </p:nvSpPr>
        <p:spPr>
          <a:xfrm>
            <a:off x="857250" y="1981200"/>
            <a:ext cx="760095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i="1" dirty="0" smtClean="0"/>
              <a:t>Lösen Sie die linearen Gleichungssysteme</a:t>
            </a:r>
          </a:p>
          <a:p>
            <a:pPr eaLnBrk="1" hangingPunct="1">
              <a:buFontTx/>
              <a:buNone/>
            </a:pPr>
            <a:endParaRPr lang="de-DE" i="1" dirty="0" smtClean="0"/>
          </a:p>
          <a:p>
            <a:pPr eaLnBrk="1" hangingPunct="1">
              <a:buFontTx/>
              <a:buNone/>
            </a:pPr>
            <a:endParaRPr lang="de-DE" i="1" dirty="0" smtClean="0"/>
          </a:p>
          <a:p>
            <a:pPr eaLnBrk="1" hangingPunct="1">
              <a:buFontTx/>
              <a:buNone/>
            </a:pPr>
            <a:endParaRPr lang="de-DE" i="1" dirty="0" smtClean="0"/>
          </a:p>
          <a:p>
            <a:pPr eaLnBrk="1" hangingPunct="1">
              <a:buFontTx/>
              <a:buNone/>
            </a:pPr>
            <a:endParaRPr lang="de-DE" i="1" dirty="0" smtClean="0"/>
          </a:p>
          <a:p>
            <a:pPr eaLnBrk="1" hangingPunct="1">
              <a:buFontTx/>
              <a:buNone/>
            </a:pPr>
            <a:r>
              <a:rPr lang="de-DE" i="1" dirty="0" smtClean="0"/>
              <a:t>Was fällt Ihnen an den beiden </a:t>
            </a:r>
            <a:r>
              <a:rPr lang="de-DE" i="1" dirty="0" err="1" smtClean="0"/>
              <a:t>LGSn</a:t>
            </a:r>
            <a:r>
              <a:rPr lang="de-DE" i="1" dirty="0" smtClean="0"/>
              <a:t> auf ? </a:t>
            </a:r>
          </a:p>
          <a:p>
            <a:pPr eaLnBrk="1" hangingPunct="1">
              <a:buFontTx/>
              <a:buNone/>
            </a:pPr>
            <a:endParaRPr lang="de-DE" i="1" dirty="0" smtClean="0"/>
          </a:p>
          <a:p>
            <a:pPr eaLnBrk="1" hangingPunct="1">
              <a:buFontTx/>
              <a:buNone/>
            </a:pPr>
            <a:endParaRPr lang="de-DE" i="1" dirty="0" smtClean="0"/>
          </a:p>
          <a:p>
            <a:pPr eaLnBrk="1" hangingPunct="1">
              <a:buFontTx/>
              <a:buNone/>
            </a:pPr>
            <a:endParaRPr lang="de-DE" i="1" dirty="0" smtClean="0"/>
          </a:p>
        </p:txBody>
      </p:sp>
      <p:sp>
        <p:nvSpPr>
          <p:cNvPr id="9218" name="Datumsplatzhalt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dirty="0" smtClean="0"/>
              <a:t>28. Feb. 2008</a:t>
            </a:r>
          </a:p>
        </p:txBody>
      </p:sp>
      <p:sp>
        <p:nvSpPr>
          <p:cNvPr id="9219" name="Fußzeilenplatzhalt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dirty="0" smtClean="0"/>
              <a:t>Dr. Peter </a:t>
            </a:r>
            <a:r>
              <a:rPr lang="de-DE" dirty="0" err="1" smtClean="0"/>
              <a:t>Kubach</a:t>
            </a:r>
            <a:endParaRPr lang="de-DE" dirty="0" smtClean="0"/>
          </a:p>
        </p:txBody>
      </p:sp>
      <p:sp>
        <p:nvSpPr>
          <p:cNvPr id="9220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/>
          </a:bodyPr>
          <a:lstStyle/>
          <a:p>
            <a:fld id="{8B0330A0-9B15-4AFA-9478-A7152A61E257}" type="slidenum">
              <a:rPr lang="de-DE" smtClean="0"/>
              <a:pPr/>
              <a:t>14</a:t>
            </a:fld>
            <a:endParaRPr lang="de-DE" smtClean="0"/>
          </a:p>
        </p:txBody>
      </p:sp>
      <p:pic>
        <p:nvPicPr>
          <p:cNvPr id="9223" name="Picture 7" descr="C:\Dokumente und Einstellungen\Peter\Eigene Dateien\Valbert 2007\Bilder\MUPAD.bmp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177" y="5427683"/>
            <a:ext cx="70167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9225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922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9829" tIns="899829" rIns="899829" anchor="ctr">
            <a:spAutoFit/>
          </a:bodyPr>
          <a:lstStyle/>
          <a:p>
            <a:endParaRPr lang="de-DE"/>
          </a:p>
        </p:txBody>
      </p:sp>
      <p:pic>
        <p:nvPicPr>
          <p:cNvPr id="9227" name="Picture 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2928938"/>
            <a:ext cx="29432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8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pic>
        <p:nvPicPr>
          <p:cNvPr id="9229" name="Picture 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3214686"/>
            <a:ext cx="3624262" cy="12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Halber Rahmen 17"/>
          <p:cNvSpPr/>
          <p:nvPr/>
        </p:nvSpPr>
        <p:spPr>
          <a:xfrm rot="10800000">
            <a:off x="785813" y="2714625"/>
            <a:ext cx="3429000" cy="1857375"/>
          </a:xfrm>
          <a:prstGeom prst="halfFrame">
            <a:avLst>
              <a:gd name="adj1" fmla="val 2202"/>
              <a:gd name="adj2" fmla="val 2202"/>
            </a:avLst>
          </a:prstGeom>
          <a:blipFill>
            <a:blip r:embed="rId6"/>
            <a:tile tx="0" ty="0" sx="100000" sy="100000" flip="none" algn="tl"/>
          </a:blip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chemeClr val="tx1"/>
              </a:solidFill>
            </a:endParaRPr>
          </a:p>
        </p:txBody>
      </p:sp>
      <p:sp>
        <p:nvSpPr>
          <p:cNvPr id="19" name="Halber Rahmen 18"/>
          <p:cNvSpPr/>
          <p:nvPr/>
        </p:nvSpPr>
        <p:spPr>
          <a:xfrm rot="10800000">
            <a:off x="4500563" y="2928938"/>
            <a:ext cx="3929062" cy="1214437"/>
          </a:xfrm>
          <a:prstGeom prst="halfFrame">
            <a:avLst>
              <a:gd name="adj1" fmla="val 4374"/>
              <a:gd name="adj2" fmla="val 3322"/>
            </a:avLst>
          </a:prstGeom>
          <a:blipFill>
            <a:blip r:embed="rId6"/>
            <a:tile tx="0" ty="0" sx="100000" sy="100000" flip="none" algn="tl"/>
          </a:blip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Grafik 9" descr="golden-gate-bridge-with.jpg"/>
          <p:cNvPicPr>
            <a:picLocks noChangeAspect="1"/>
          </p:cNvPicPr>
          <p:nvPr/>
        </p:nvPicPr>
        <p:blipFill>
          <a:blip r:embed="rId2">
            <a:lum contrast="-26000"/>
          </a:blip>
          <a:srcRect/>
          <a:stretch>
            <a:fillRect/>
          </a:stretch>
        </p:blipFill>
        <p:spPr bwMode="auto">
          <a:xfrm>
            <a:off x="5643570" y="1071546"/>
            <a:ext cx="2840805" cy="213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Inhaltsplatzhalter 10"/>
          <p:cNvSpPr>
            <a:spLocks noGrp="1"/>
          </p:cNvSpPr>
          <p:nvPr>
            <p:ph idx="1"/>
          </p:nvPr>
        </p:nvSpPr>
        <p:spPr>
          <a:xfrm>
            <a:off x="1357290" y="4500581"/>
            <a:ext cx="7143746" cy="1500187"/>
          </a:xfrm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endParaRPr lang="de-DE" sz="2000" i="1" dirty="0" smtClean="0"/>
          </a:p>
          <a:p>
            <a:pPr eaLnBrk="1" hangingPunct="1">
              <a:buFontTx/>
              <a:buNone/>
            </a:pPr>
            <a:r>
              <a:rPr lang="de-DE" sz="2000" i="1" dirty="0" smtClean="0"/>
              <a:t>Der Abstand der beiden Pfeiler ist 1280 m und die Pfeiler </a:t>
            </a:r>
          </a:p>
          <a:p>
            <a:pPr eaLnBrk="1" hangingPunct="1">
              <a:buFontTx/>
              <a:buNone/>
            </a:pPr>
            <a:r>
              <a:rPr lang="de-DE" sz="2000" i="1" dirty="0" smtClean="0"/>
              <a:t>haben eine  Höhe von 152 m. In der Mitte befindet </a:t>
            </a:r>
          </a:p>
          <a:p>
            <a:pPr eaLnBrk="1" hangingPunct="1">
              <a:buFontTx/>
              <a:buNone/>
            </a:pPr>
            <a:r>
              <a:rPr lang="de-DE" sz="2000" i="1" dirty="0" smtClean="0"/>
              <a:t>sich das Kabel  20 m über  der  Straße. </a:t>
            </a:r>
          </a:p>
        </p:txBody>
      </p:sp>
      <p:sp>
        <p:nvSpPr>
          <p:cNvPr id="1331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>
                <a:solidFill>
                  <a:srgbClr val="0070C0"/>
                </a:solidFill>
              </a:rPr>
              <a:t>28. Feb. 2008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10244" name="Fußzeilenplatzhalt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dirty="0" smtClean="0">
                <a:solidFill>
                  <a:srgbClr val="0070C0"/>
                </a:solidFill>
              </a:rPr>
              <a:t>Dr. Peter </a:t>
            </a:r>
            <a:r>
              <a:rPr lang="de-DE" dirty="0" err="1" smtClean="0">
                <a:solidFill>
                  <a:srgbClr val="0070C0"/>
                </a:solidFill>
              </a:rPr>
              <a:t>Kubach</a:t>
            </a:r>
            <a:endParaRPr lang="de-DE" dirty="0" smtClean="0">
              <a:solidFill>
                <a:srgbClr val="0070C0"/>
              </a:solidFill>
            </a:endParaRPr>
          </a:p>
        </p:txBody>
      </p:sp>
      <p:sp>
        <p:nvSpPr>
          <p:cNvPr id="10245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/>
          </a:bodyPr>
          <a:lstStyle/>
          <a:p>
            <a:fld id="{5E258337-562D-4865-BFE2-23CCE2E674E1}" type="slidenum">
              <a:rPr lang="de-DE" smtClean="0">
                <a:solidFill>
                  <a:srgbClr val="0070C0"/>
                </a:solidFill>
              </a:rPr>
              <a:pPr/>
              <a:t>15</a:t>
            </a:fld>
            <a:endParaRPr lang="de-DE" dirty="0" smtClean="0">
              <a:solidFill>
                <a:srgbClr val="0070C0"/>
              </a:solidFill>
            </a:endParaRPr>
          </a:p>
        </p:txBody>
      </p:sp>
      <p:pic>
        <p:nvPicPr>
          <p:cNvPr id="10247" name="Picture 7" descr="C:\Dokumente und Einstellungen\Peter\Eigene Dateien\Valbert 2007\Bilder\MUPAD.bmp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2739" y="5499121"/>
            <a:ext cx="70167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Grafik 12" descr="goldengate2_t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84" y="3286125"/>
            <a:ext cx="4214810" cy="1149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Textfeld 8"/>
          <p:cNvSpPr txBox="1">
            <a:spLocks noChangeArrowheads="1"/>
          </p:cNvSpPr>
          <p:nvPr/>
        </p:nvSpPr>
        <p:spPr bwMode="auto">
          <a:xfrm>
            <a:off x="214282" y="214290"/>
            <a:ext cx="764386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de-DE" sz="4400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Parabel und Kettenlinie</a:t>
            </a:r>
            <a:endParaRPr lang="de-DE" sz="4400" b="1" i="1" spc="300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" name="Picture 7" descr="C:\Dokumente und Einstellungen\Peter\Eigene Dateien\Valbert 2007\Bilder\MUPAD.bmp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714884"/>
            <a:ext cx="70167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Grafik 12" descr="Ti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033" y="1000108"/>
            <a:ext cx="4948837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357166"/>
            <a:ext cx="6243654" cy="1143000"/>
          </a:xfrm>
          <a:noFill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/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Kurvendiskussion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857364"/>
            <a:ext cx="518160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assume</a:t>
            </a:r>
            <a:endParaRPr lang="de-DE" sz="32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eaLnBrk="1" hangingPunct="1"/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discont</a:t>
            </a:r>
            <a:endParaRPr lang="de-DE" sz="32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eaLnBrk="1" hangingPunct="1"/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solve</a:t>
            </a:r>
            <a:endParaRPr lang="de-DE" sz="32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eaLnBrk="1" hangingPunct="1"/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simplify</a:t>
            </a:r>
            <a:endParaRPr lang="de-DE" sz="32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eaLnBrk="1" hangingPunct="1"/>
            <a: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  <a:t>plotfunc2d</a:t>
            </a:r>
          </a:p>
        </p:txBody>
      </p:sp>
      <p:sp>
        <p:nvSpPr>
          <p:cNvPr id="1027" name="Datumsplatzhalt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1028" name="Fußzeilenplatzhalt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Peter Kubach</a:t>
            </a:r>
          </a:p>
        </p:txBody>
      </p:sp>
      <p:sp>
        <p:nvSpPr>
          <p:cNvPr id="1029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/>
          </a:bodyPr>
          <a:lstStyle/>
          <a:p>
            <a:fld id="{3B30C40B-62A0-4C21-9829-C0B41C4EAD35}" type="slidenum">
              <a:rPr lang="de-DE" smtClean="0"/>
              <a:pPr/>
              <a:t>16</a:t>
            </a:fld>
            <a:endParaRPr lang="de-DE" smtClean="0"/>
          </a:p>
        </p:txBody>
      </p:sp>
      <p:pic>
        <p:nvPicPr>
          <p:cNvPr id="1032" name="Picture 4" descr="C:\Dokumente und Einstellungen\Peter\Eigene Dateien\Valbert 2007\Bilder\MUPAD.bmp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4177" y="5499120"/>
            <a:ext cx="701675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Text Box 5"/>
          <p:cNvSpPr txBox="1">
            <a:spLocks noChangeArrowheads="1"/>
          </p:cNvSpPr>
          <p:nvPr/>
        </p:nvSpPr>
        <p:spPr bwMode="auto">
          <a:xfrm>
            <a:off x="3857620" y="1785926"/>
            <a:ext cx="358140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3200" i="1" dirty="0">
                <a:latin typeface="+mn-lt"/>
                <a:cs typeface="Times New Roman" pitchFamily="18" charset="0"/>
              </a:rPr>
              <a:t>Führen Sie </a:t>
            </a:r>
            <a:r>
              <a:rPr lang="de-DE" sz="3200" i="1" dirty="0" smtClean="0">
                <a:latin typeface="+mn-lt"/>
                <a:cs typeface="Times New Roman" pitchFamily="18" charset="0"/>
              </a:rPr>
              <a:t>für</a:t>
            </a:r>
          </a:p>
          <a:p>
            <a:pPr>
              <a:spcBef>
                <a:spcPct val="50000"/>
              </a:spcBef>
            </a:pPr>
            <a:endParaRPr lang="de-DE" sz="3200" i="1" dirty="0" smtClean="0">
              <a:latin typeface="+mn-lt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de-DE" sz="3200" i="1" dirty="0" smtClean="0">
              <a:latin typeface="+mn-lt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de-DE" sz="3200" i="1" dirty="0" smtClean="0">
                <a:latin typeface="+mn-lt"/>
                <a:cs typeface="Times New Roman" pitchFamily="18" charset="0"/>
              </a:rPr>
              <a:t> </a:t>
            </a:r>
            <a:endParaRPr lang="de-DE" sz="3200" i="1" dirty="0">
              <a:latin typeface="+mn-lt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de-DE" i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3973513" y="2676525"/>
          <a:ext cx="3763962" cy="1677988"/>
        </p:xfrm>
        <a:graphic>
          <a:graphicData uri="http://schemas.openxmlformats.org/presentationml/2006/ole">
            <p:oleObj spid="_x0000_s1026" name="Formel" r:id="rId6" imgW="3759120" imgH="1676160" progId="Equation.3">
              <p:embed/>
            </p:oleObj>
          </a:graphicData>
        </a:graphic>
      </p:graphicFrame>
      <p:sp>
        <p:nvSpPr>
          <p:cNvPr id="1034" name="Text Box 7"/>
          <p:cNvSpPr txBox="1">
            <a:spLocks noChangeArrowheads="1"/>
          </p:cNvSpPr>
          <p:nvPr/>
        </p:nvSpPr>
        <p:spPr bwMode="auto">
          <a:xfrm>
            <a:off x="3857620" y="3929066"/>
            <a:ext cx="450059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3200" i="1" dirty="0" smtClean="0">
                <a:latin typeface="+mn-lt"/>
                <a:cs typeface="Times New Roman" pitchFamily="18" charset="0"/>
              </a:rPr>
              <a:t>eine Kurvendiskussion </a:t>
            </a:r>
            <a:r>
              <a:rPr lang="de-DE" sz="3200" i="1" dirty="0">
                <a:latin typeface="+mn-lt"/>
                <a:cs typeface="Times New Roman" pitchFamily="18" charset="0"/>
              </a:rPr>
              <a:t>durch.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357174"/>
            <a:ext cx="5143536" cy="1143000"/>
          </a:xfrm>
          <a:noFill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/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Integralrechnung</a:t>
            </a:r>
          </a:p>
        </p:txBody>
      </p:sp>
      <p:sp>
        <p:nvSpPr>
          <p:cNvPr id="205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28596" y="1643050"/>
            <a:ext cx="4724400" cy="4114800"/>
          </a:xfrm>
        </p:spPr>
        <p:txBody>
          <a:bodyPr/>
          <a:lstStyle/>
          <a:p>
            <a:pPr eaLnBrk="1" hangingPunct="1"/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int</a:t>
            </a:r>
            <a:endParaRPr lang="de-DE" sz="32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eaLnBrk="1" hangingPunct="1"/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numeric</a:t>
            </a:r>
            <a: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  <a:t>::</a:t>
            </a:r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int</a:t>
            </a:r>
            <a:endParaRPr lang="de-DE" sz="32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eaLnBrk="1" hangingPunct="1"/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plot</a:t>
            </a:r>
            <a: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  <a:t>::</a:t>
            </a:r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Hatch</a:t>
            </a:r>
            <a:endParaRPr lang="de-DE" sz="3200" b="1" dirty="0" smtClean="0">
              <a:solidFill>
                <a:srgbClr val="FF0000"/>
              </a:solidFill>
              <a:latin typeface="Courier New" pitchFamily="49" charset="0"/>
            </a:endParaRPr>
          </a:p>
        </p:txBody>
      </p:sp>
      <p:sp>
        <p:nvSpPr>
          <p:cNvPr id="2051" name="Datumsplatzhalter 4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2052" name="Fußzeilenplatzhalt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Peter Kubach</a:t>
            </a:r>
          </a:p>
        </p:txBody>
      </p:sp>
      <p:sp>
        <p:nvSpPr>
          <p:cNvPr id="2053" name="Foliennummernplatzhalt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/>
          </a:bodyPr>
          <a:lstStyle/>
          <a:p>
            <a:fld id="{CB89DD94-97C3-49C4-8E75-BE07A471B90B}" type="slidenum">
              <a:rPr lang="de-DE" smtClean="0"/>
              <a:pPr/>
              <a:t>17</a:t>
            </a:fld>
            <a:endParaRPr lang="de-DE" smtClean="0"/>
          </a:p>
        </p:txBody>
      </p:sp>
      <p:pic>
        <p:nvPicPr>
          <p:cNvPr id="2056" name="Picture 5" descr="C:\Dokumente und Einstellungen\Peter\Eigene Dateien\Valbert 2007\Bilder\MUPAD.bmp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429264"/>
            <a:ext cx="701675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Dokumente und Einstellungen\Peter\Eigene Dateien\Valbert 2007\Bilder\MUPAD.bmp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5429264"/>
            <a:ext cx="701675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de-D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de-D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de-D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1704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0" y="2047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4786314" y="1541680"/>
            <a:ext cx="373371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i="1" dirty="0" smtClean="0">
                <a:latin typeface="+mn-lt"/>
              </a:rPr>
              <a:t>Für welche                  </a:t>
            </a:r>
          </a:p>
          <a:p>
            <a:r>
              <a:rPr lang="de-DE" sz="2800" i="1" dirty="0" smtClean="0">
                <a:latin typeface="+mn-lt"/>
              </a:rPr>
              <a:t>hat die Fläche </a:t>
            </a:r>
          </a:p>
          <a:p>
            <a:r>
              <a:rPr lang="de-DE" sz="2800" i="1" dirty="0" smtClean="0">
                <a:latin typeface="+mn-lt"/>
              </a:rPr>
              <a:t>zwischen</a:t>
            </a:r>
            <a:endParaRPr lang="de-DE" sz="2800" i="1" dirty="0">
              <a:latin typeface="+mn-lt"/>
            </a:endParaRPr>
          </a:p>
        </p:txBody>
      </p:sp>
      <p:graphicFrame>
        <p:nvGraphicFramePr>
          <p:cNvPr id="26" name="Objekt 25"/>
          <p:cNvGraphicFramePr>
            <a:graphicFrameLocks noChangeAspect="1"/>
          </p:cNvGraphicFramePr>
          <p:nvPr/>
        </p:nvGraphicFramePr>
        <p:xfrm>
          <a:off x="6834188" y="1584325"/>
          <a:ext cx="1246187" cy="381000"/>
        </p:xfrm>
        <a:graphic>
          <a:graphicData uri="http://schemas.openxmlformats.org/presentationml/2006/ole">
            <p:oleObj spid="_x0000_s23555" name="Formel" r:id="rId6" imgW="1244520" imgH="380880" progId="Equation.3">
              <p:embed/>
            </p:oleObj>
          </a:graphicData>
        </a:graphic>
      </p:graphicFrame>
      <p:graphicFrame>
        <p:nvGraphicFramePr>
          <p:cNvPr id="28" name="Objekt 27"/>
          <p:cNvGraphicFramePr>
            <a:graphicFrameLocks noChangeAspect="1"/>
          </p:cNvGraphicFramePr>
          <p:nvPr/>
        </p:nvGraphicFramePr>
        <p:xfrm>
          <a:off x="5054600" y="3071813"/>
          <a:ext cx="2755900" cy="444500"/>
        </p:xfrm>
        <a:graphic>
          <a:graphicData uri="http://schemas.openxmlformats.org/presentationml/2006/ole">
            <p:oleObj spid="_x0000_s23556" name="Formel" r:id="rId7" imgW="2755800" imgH="444240" progId="Equation.3">
              <p:embed/>
            </p:oleObj>
          </a:graphicData>
        </a:graphic>
      </p:graphicFrame>
      <p:sp>
        <p:nvSpPr>
          <p:cNvPr id="29" name="Textfeld 28"/>
          <p:cNvSpPr txBox="1"/>
          <p:nvPr/>
        </p:nvSpPr>
        <p:spPr>
          <a:xfrm>
            <a:off x="5857884" y="3714752"/>
            <a:ext cx="848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i="1" dirty="0" smtClean="0">
                <a:latin typeface="+mn-lt"/>
              </a:rPr>
              <a:t>und</a:t>
            </a:r>
            <a:r>
              <a:rPr lang="de-DE" dirty="0" smtClean="0">
                <a:latin typeface="+mn-lt"/>
              </a:rPr>
              <a:t> </a:t>
            </a:r>
            <a:endParaRPr lang="de-DE" dirty="0">
              <a:latin typeface="+mn-lt"/>
            </a:endParaRPr>
          </a:p>
        </p:txBody>
      </p:sp>
      <p:graphicFrame>
        <p:nvGraphicFramePr>
          <p:cNvPr id="31" name="Objekt 30"/>
          <p:cNvGraphicFramePr>
            <a:graphicFrameLocks noChangeAspect="1"/>
          </p:cNvGraphicFramePr>
          <p:nvPr/>
        </p:nvGraphicFramePr>
        <p:xfrm>
          <a:off x="5005388" y="4300538"/>
          <a:ext cx="2668587" cy="825500"/>
        </p:xfrm>
        <a:graphic>
          <a:graphicData uri="http://schemas.openxmlformats.org/presentationml/2006/ole">
            <p:oleObj spid="_x0000_s23557" name="Formel" r:id="rId8" imgW="2666880" imgH="825480" progId="Equation.3">
              <p:embed/>
            </p:oleObj>
          </a:graphicData>
        </a:graphic>
      </p:graphicFrame>
      <p:sp>
        <p:nvSpPr>
          <p:cNvPr id="32" name="Textfeld 31"/>
          <p:cNvSpPr txBox="1"/>
          <p:nvPr/>
        </p:nvSpPr>
        <p:spPr>
          <a:xfrm>
            <a:off x="4855611" y="5260975"/>
            <a:ext cx="31454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i="1" dirty="0" smtClean="0">
                <a:latin typeface="+mn-lt"/>
              </a:rPr>
              <a:t>die  kleinste </a:t>
            </a:r>
          </a:p>
          <a:p>
            <a:r>
              <a:rPr lang="de-DE" sz="2800" i="1" dirty="0" smtClean="0">
                <a:latin typeface="+mn-lt"/>
              </a:rPr>
              <a:t>Flächenmaßzahl ?</a:t>
            </a:r>
            <a:endParaRPr lang="de-DE" sz="2800" i="1" dirty="0">
              <a:latin typeface="+mn-lt"/>
            </a:endParaRPr>
          </a:p>
        </p:txBody>
      </p:sp>
      <p:pic>
        <p:nvPicPr>
          <p:cNvPr id="35" name="Grafik 34" descr="Flaeche_t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4282" y="3643314"/>
            <a:ext cx="4167334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Dach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0000">
            <a:off x="2427566" y="1701507"/>
            <a:ext cx="6743700" cy="5124450"/>
          </a:xfrm>
          <a:prstGeom prst="rect">
            <a:avLst/>
          </a:prstGeom>
        </p:spPr>
      </p:pic>
      <p:sp>
        <p:nvSpPr>
          <p:cNvPr id="12296" name="Rectangle 2"/>
          <p:cNvSpPr>
            <a:spLocks noGrp="1" noChangeArrowheads="1"/>
          </p:cNvSpPr>
          <p:nvPr>
            <p:ph type="title"/>
          </p:nvPr>
        </p:nvSpPr>
        <p:spPr>
          <a:xfrm>
            <a:off x="3500430" y="800104"/>
            <a:ext cx="4214842" cy="771508"/>
          </a:xfrm>
          <a:noFill/>
        </p:spPr>
        <p:txBody>
          <a:bodyPr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/>
              <a:contourClr>
                <a:schemeClr val="tx2"/>
              </a:contourClr>
            </a:sp3d>
          </a:bodyPr>
          <a:lstStyle/>
          <a:p>
            <a:pPr eaLnBrk="1" hangingPunct="1"/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Vektorielle Anwendung </a:t>
            </a:r>
            <a:b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de-DE" b="1" i="1" spc="300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0" name="Datumsplatzhalter 2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12292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>
            <a:normAutofit/>
          </a:bodyPr>
          <a:lstStyle/>
          <a:p>
            <a:fld id="{3F1D4B2B-27FA-49DC-B113-2834FF693B5B}" type="slidenum">
              <a:rPr lang="de-DE" smtClean="0"/>
              <a:pPr/>
              <a:t>18</a:t>
            </a:fld>
            <a:endParaRPr lang="de-DE" dirty="0" smtClean="0"/>
          </a:p>
        </p:txBody>
      </p:sp>
      <p:sp>
        <p:nvSpPr>
          <p:cNvPr id="12291" name="Fußzeilenplatzhalter 3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de-DE" smtClean="0"/>
              <a:t>Dr. Peter Kubach</a:t>
            </a:r>
          </a:p>
        </p:txBody>
      </p:sp>
      <p:sp>
        <p:nvSpPr>
          <p:cNvPr id="12297" name="Line 4"/>
          <p:cNvSpPr>
            <a:spLocks noChangeShapeType="1"/>
          </p:cNvSpPr>
          <p:nvPr/>
        </p:nvSpPr>
        <p:spPr bwMode="auto">
          <a:xfrm>
            <a:off x="7429520" y="1928802"/>
            <a:ext cx="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stealth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2298" name="Line 5"/>
          <p:cNvSpPr>
            <a:spLocks noChangeShapeType="1"/>
          </p:cNvSpPr>
          <p:nvPr/>
        </p:nvSpPr>
        <p:spPr bwMode="auto">
          <a:xfrm>
            <a:off x="7429520" y="3429000"/>
            <a:ext cx="12954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2299" name="Line 6"/>
          <p:cNvSpPr>
            <a:spLocks noChangeShapeType="1"/>
          </p:cNvSpPr>
          <p:nvPr/>
        </p:nvSpPr>
        <p:spPr bwMode="auto">
          <a:xfrm flipH="1">
            <a:off x="3929058" y="3429000"/>
            <a:ext cx="350520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2300" name="Text Box 7"/>
          <p:cNvSpPr txBox="1">
            <a:spLocks noChangeArrowheads="1"/>
          </p:cNvSpPr>
          <p:nvPr/>
        </p:nvSpPr>
        <p:spPr bwMode="auto">
          <a:xfrm>
            <a:off x="6786578" y="164305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 dirty="0">
                <a:latin typeface="Arial" charset="0"/>
              </a:rPr>
              <a:t>A</a:t>
            </a:r>
          </a:p>
        </p:txBody>
      </p:sp>
      <p:sp>
        <p:nvSpPr>
          <p:cNvPr id="12301" name="Text Box 8"/>
          <p:cNvSpPr txBox="1">
            <a:spLocks noChangeArrowheads="1"/>
          </p:cNvSpPr>
          <p:nvPr/>
        </p:nvSpPr>
        <p:spPr bwMode="auto">
          <a:xfrm>
            <a:off x="8739187" y="4214818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>
                <a:latin typeface="Arial" charset="0"/>
              </a:rPr>
              <a:t>B</a:t>
            </a:r>
          </a:p>
        </p:txBody>
      </p:sp>
      <p:sp>
        <p:nvSpPr>
          <p:cNvPr id="12302" name="Text Box 9"/>
          <p:cNvSpPr txBox="1">
            <a:spLocks noChangeArrowheads="1"/>
          </p:cNvSpPr>
          <p:nvPr/>
        </p:nvSpPr>
        <p:spPr bwMode="auto">
          <a:xfrm>
            <a:off x="6429388" y="4429132"/>
            <a:ext cx="465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dirty="0">
                <a:latin typeface="Arial" charset="0"/>
              </a:rPr>
              <a:t>C</a:t>
            </a:r>
          </a:p>
        </p:txBody>
      </p:sp>
      <p:sp>
        <p:nvSpPr>
          <p:cNvPr id="12303" name="Text Box 10"/>
          <p:cNvSpPr txBox="1">
            <a:spLocks noChangeArrowheads="1"/>
          </p:cNvSpPr>
          <p:nvPr/>
        </p:nvSpPr>
        <p:spPr bwMode="auto">
          <a:xfrm>
            <a:off x="71406" y="708141"/>
            <a:ext cx="278608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LcParenR"/>
            </a:pPr>
            <a:r>
              <a:rPr lang="de-DE" i="1" dirty="0">
                <a:latin typeface="+mn-lt"/>
              </a:rPr>
              <a:t>Beschreiben Sie die Lage eines Sparrens und </a:t>
            </a:r>
            <a:r>
              <a:rPr lang="de-DE" i="1" dirty="0" smtClean="0">
                <a:latin typeface="+mn-lt"/>
              </a:rPr>
              <a:t>einer Windrispe </a:t>
            </a:r>
            <a:r>
              <a:rPr lang="de-DE" i="1" dirty="0">
                <a:latin typeface="+mn-lt"/>
              </a:rPr>
              <a:t>durch einen Vektor</a:t>
            </a:r>
            <a:r>
              <a:rPr lang="de-DE" i="1" dirty="0" smtClean="0">
                <a:latin typeface="+mn-lt"/>
              </a:rPr>
              <a:t>.</a:t>
            </a:r>
            <a:endParaRPr lang="de-DE" i="1" dirty="0">
              <a:latin typeface="+mn-lt"/>
            </a:endParaRPr>
          </a:p>
          <a:p>
            <a:pPr marL="457200" indent="-457200">
              <a:spcBef>
                <a:spcPct val="50000"/>
              </a:spcBef>
              <a:buFontTx/>
              <a:buAutoNum type="alphaLcParenR" startAt="2"/>
            </a:pPr>
            <a:r>
              <a:rPr lang="de-DE" i="1" dirty="0" smtClean="0">
                <a:latin typeface="+mn-lt"/>
              </a:rPr>
              <a:t>Berechnen        </a:t>
            </a:r>
            <a:r>
              <a:rPr lang="de-DE" i="1" dirty="0">
                <a:latin typeface="+mn-lt"/>
              </a:rPr>
              <a:t>Sie die        Größe  des Winkels zwischen Windrispe und Sparren.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428604"/>
            <a:ext cx="5743588" cy="1143000"/>
          </a:xfrm>
          <a:noFill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/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Vektorrechnung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00034" y="2214554"/>
            <a:ext cx="3810000" cy="4114800"/>
          </a:xfrm>
        </p:spPr>
        <p:txBody>
          <a:bodyPr/>
          <a:lstStyle/>
          <a:p>
            <a:pPr eaLnBrk="1" hangingPunct="1"/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matrix</a:t>
            </a:r>
            <a:endParaRPr lang="de-DE" sz="32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eaLnBrk="1" hangingPunct="1"/>
            <a: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  <a:t>norm</a:t>
            </a:r>
          </a:p>
          <a:p>
            <a:pPr eaLnBrk="1" hangingPunct="1"/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linalg</a:t>
            </a:r>
            <a:endParaRPr lang="de-DE" sz="32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eaLnBrk="1" hangingPunct="1"/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scalarProduct</a:t>
            </a:r>
            <a:endParaRPr lang="de-DE" sz="3200" b="1" dirty="0" smtClean="0">
              <a:solidFill>
                <a:srgbClr val="FF0000"/>
              </a:solidFill>
              <a:latin typeface="Courier New" pitchFamily="49" charset="0"/>
            </a:endParaRPr>
          </a:p>
        </p:txBody>
      </p:sp>
      <p:sp>
        <p:nvSpPr>
          <p:cNvPr id="13319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495800" y="2171720"/>
            <a:ext cx="4648200" cy="4114800"/>
          </a:xfrm>
        </p:spPr>
        <p:txBody>
          <a:bodyPr/>
          <a:lstStyle/>
          <a:p>
            <a:pPr eaLnBrk="1" hangingPunct="1"/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package</a:t>
            </a:r>
            <a: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  <a:t>("</a:t>
            </a:r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agla</a:t>
            </a:r>
            <a: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  <a:t>"):</a:t>
            </a:r>
          </a:p>
          <a:p>
            <a:pPr eaLnBrk="1" hangingPunct="1"/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export</a:t>
            </a:r>
            <a: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  <a:t>(</a:t>
            </a:r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agla</a:t>
            </a:r>
            <a: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  <a:t>):</a:t>
            </a:r>
            <a:b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</a:br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prolog</a:t>
            </a:r>
            <a: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  <a:t>():</a:t>
            </a:r>
          </a:p>
          <a:p>
            <a:pPr eaLnBrk="1" hangingPunct="1"/>
            <a: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  <a:t>Winkel</a:t>
            </a:r>
          </a:p>
          <a:p>
            <a:pPr eaLnBrk="1" hangingPunct="1"/>
            <a: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  <a:t>APP</a:t>
            </a:r>
          </a:p>
        </p:txBody>
      </p:sp>
      <p:sp>
        <p:nvSpPr>
          <p:cNvPr id="13314" name="Datumsplatzhalter 4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13315" name="Fußzeilenplatzhalt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Peter Kubach</a:t>
            </a:r>
          </a:p>
        </p:txBody>
      </p:sp>
      <p:sp>
        <p:nvSpPr>
          <p:cNvPr id="13316" name="Foliennummernplatzhalt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/>
          </a:bodyPr>
          <a:lstStyle/>
          <a:p>
            <a:fld id="{18C6FF1B-0E96-4330-A12A-8815F028726E}" type="slidenum">
              <a:rPr lang="de-DE" smtClean="0"/>
              <a:pPr/>
              <a:t>19</a:t>
            </a:fld>
            <a:endParaRPr lang="de-DE" smtClean="0"/>
          </a:p>
        </p:txBody>
      </p:sp>
      <p:pic>
        <p:nvPicPr>
          <p:cNvPr id="13320" name="Picture 5" descr="C:\Dokumente und Einstellungen\Peter\Eigene Dateien\Valbert 2007\Bilder\MUPAD.bmp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357826"/>
            <a:ext cx="701675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6" descr="C:\Dokumente und Einstellungen\Peter\Eigene Dateien\Valbert 2007\Bilder\MUPAD.bmp">
            <a:hlinkClick r:id="rId4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5357826"/>
            <a:ext cx="701675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umsplatzhalt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5123" name="Fußzeilenplatzhalt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Peter Kubach</a:t>
            </a:r>
          </a:p>
        </p:txBody>
      </p:sp>
      <p:sp>
        <p:nvSpPr>
          <p:cNvPr id="5124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/>
          </a:bodyPr>
          <a:lstStyle/>
          <a:p>
            <a:fld id="{87B77EA9-84D2-4F10-9D38-3FE4348EA5F4}" type="slidenum">
              <a:rPr lang="de-DE" smtClean="0"/>
              <a:pPr/>
              <a:t>2</a:t>
            </a:fld>
            <a:endParaRPr lang="de-DE" smtClean="0"/>
          </a:p>
        </p:txBody>
      </p:sp>
      <p:pic>
        <p:nvPicPr>
          <p:cNvPr id="5125" name="Grafik 18" descr="mupadBILD_scifac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036635"/>
            <a:ext cx="2714625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Grafik 19" descr="ösw1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643313"/>
            <a:ext cx="2354263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Grafik 21" descr="MupadBILD3a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2711447"/>
            <a:ext cx="27146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Grafik 22" descr="eed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5286388"/>
            <a:ext cx="12239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Grafik 24" descr="campus_voll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8" y="3643313"/>
            <a:ext cx="26225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Grafik 25" descr="FU_Logo.bmp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5357826"/>
            <a:ext cx="22320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Grafik 26" descr="cube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57875" y="785813"/>
            <a:ext cx="1673225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Gerade Verbindung mit Pfeil 34"/>
          <p:cNvCxnSpPr/>
          <p:nvPr/>
        </p:nvCxnSpPr>
        <p:spPr>
          <a:xfrm rot="10800000" flipV="1">
            <a:off x="3000375" y="2071688"/>
            <a:ext cx="2786063" cy="1500187"/>
          </a:xfrm>
          <a:prstGeom prst="straightConnector1">
            <a:avLst/>
          </a:prstGeom>
          <a:ln w="50800" cmpd="dbl">
            <a:solidFill>
              <a:srgbClr val="008000"/>
            </a:solidFill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 rot="10800000" flipV="1">
            <a:off x="5072063" y="2571750"/>
            <a:ext cx="1071562" cy="1000125"/>
          </a:xfrm>
          <a:prstGeom prst="straightConnector1">
            <a:avLst/>
          </a:prstGeom>
          <a:ln w="50800" cmpd="dbl">
            <a:solidFill>
              <a:schemeClr val="accent1"/>
            </a:solidFill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/>
          <p:nvPr/>
        </p:nvCxnSpPr>
        <p:spPr>
          <a:xfrm flipV="1">
            <a:off x="3500430" y="1214440"/>
            <a:ext cx="2214570" cy="1500180"/>
          </a:xfrm>
          <a:prstGeom prst="straightConnector1">
            <a:avLst/>
          </a:prstGeom>
          <a:ln w="50800" cmpd="dbl">
            <a:solidFill>
              <a:srgbClr val="FFC000"/>
            </a:solidFill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/>
          <p:nvPr/>
        </p:nvCxnSpPr>
        <p:spPr>
          <a:xfrm rot="16200000" flipH="1">
            <a:off x="6036469" y="2250281"/>
            <a:ext cx="1857375" cy="785813"/>
          </a:xfrm>
          <a:prstGeom prst="straightConnector1">
            <a:avLst/>
          </a:prstGeom>
          <a:ln w="50800" cmpd="dbl">
            <a:solidFill>
              <a:srgbClr val="C00000"/>
            </a:solidFill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37" name="Grafik 16" descr="audimax_forum1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72188" y="3643313"/>
            <a:ext cx="2700337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8" name="Grafik 18" descr="logo-bo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00750" y="5286375"/>
            <a:ext cx="5651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9" name="Grafik 19" descr="rub_schrift.gif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72250" y="5500688"/>
            <a:ext cx="2286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19" descr="ÖSW_Logo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357554" y="5286388"/>
            <a:ext cx="1357322" cy="310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/>
        </p:nvSpPr>
        <p:spPr>
          <a:xfrm>
            <a:off x="500034" y="2071678"/>
            <a:ext cx="811696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de-DE" i="1" dirty="0" smtClean="0">
                <a:latin typeface="+mn-lt"/>
                <a:cs typeface="Arial" pitchFamily="34" charset="0"/>
              </a:rPr>
              <a:t>In einem Kindergarten sind Windpocken ausgebrochen. </a:t>
            </a:r>
          </a:p>
          <a:p>
            <a:pPr algn="just"/>
            <a:r>
              <a:rPr lang="de-DE" i="1" dirty="0" smtClean="0">
                <a:latin typeface="+mn-lt"/>
                <a:cs typeface="Arial" pitchFamily="34" charset="0"/>
              </a:rPr>
              <a:t>Mit </a:t>
            </a:r>
            <a:r>
              <a:rPr lang="de-DE" i="1" dirty="0" err="1" smtClean="0">
                <a:latin typeface="+mn-lt"/>
                <a:cs typeface="Arial" pitchFamily="34" charset="0"/>
              </a:rPr>
              <a:t>k</a:t>
            </a:r>
            <a:r>
              <a:rPr lang="de-DE" i="1" baseline="-25000" dirty="0" err="1" smtClean="0">
                <a:latin typeface="+mn-lt"/>
                <a:cs typeface="Arial" pitchFamily="34" charset="0"/>
              </a:rPr>
              <a:t>v</a:t>
            </a:r>
            <a:r>
              <a:rPr lang="de-DE" i="1" baseline="-25000" dirty="0" smtClean="0">
                <a:latin typeface="+mn-lt"/>
                <a:cs typeface="Arial" pitchFamily="34" charset="0"/>
              </a:rPr>
              <a:t> </a:t>
            </a:r>
            <a:r>
              <a:rPr lang="de-DE" i="1" dirty="0" smtClean="0">
                <a:latin typeface="+mn-lt"/>
                <a:cs typeface="Arial" pitchFamily="34" charset="0"/>
              </a:rPr>
              <a:t>wird der relative Anteil erkrankter Kinder bezeichnet.</a:t>
            </a:r>
          </a:p>
          <a:p>
            <a:pPr algn="just"/>
            <a:r>
              <a:rPr lang="de-DE" i="1" dirty="0" smtClean="0">
                <a:latin typeface="+mn-lt"/>
                <a:cs typeface="Arial" pitchFamily="34" charset="0"/>
              </a:rPr>
              <a:t>Die Infektionsrate sei </a:t>
            </a:r>
            <a:r>
              <a:rPr lang="el-GR" i="1" dirty="0" smtClean="0">
                <a:latin typeface="+mn-lt"/>
                <a:cs typeface="Arial" pitchFamily="34" charset="0"/>
              </a:rPr>
              <a:t>α</a:t>
            </a:r>
            <a:r>
              <a:rPr lang="de-DE" i="1" dirty="0" smtClean="0">
                <a:latin typeface="+mn-lt"/>
                <a:cs typeface="Arial" pitchFamily="34" charset="0"/>
              </a:rPr>
              <a:t>. </a:t>
            </a:r>
          </a:p>
          <a:p>
            <a:pPr algn="just"/>
            <a:endParaRPr lang="de-DE" i="1" dirty="0" smtClean="0">
              <a:latin typeface="+mn-lt"/>
              <a:cs typeface="Arial" pitchFamily="34" charset="0"/>
            </a:endParaRPr>
          </a:p>
          <a:p>
            <a:pPr algn="just"/>
            <a:endParaRPr lang="de-DE" i="1" dirty="0" smtClean="0">
              <a:latin typeface="+mn-lt"/>
              <a:cs typeface="Arial" pitchFamily="34" charset="0"/>
            </a:endParaRPr>
          </a:p>
          <a:p>
            <a:pPr algn="just"/>
            <a:endParaRPr lang="de-DE" i="1" dirty="0" smtClean="0">
              <a:latin typeface="+mn-lt"/>
              <a:cs typeface="Arial" pitchFamily="34" charset="0"/>
            </a:endParaRPr>
          </a:p>
          <a:p>
            <a:pPr algn="just"/>
            <a:r>
              <a:rPr lang="de-DE" i="1" dirty="0" smtClean="0">
                <a:latin typeface="+mn-lt"/>
                <a:cs typeface="Arial" pitchFamily="34" charset="0"/>
              </a:rPr>
              <a:t>Untersuchen Sie mit Hilfe von </a:t>
            </a:r>
            <a:r>
              <a:rPr lang="de-DE" b="1" i="1" dirty="0" err="1" smtClean="0">
                <a:solidFill>
                  <a:srgbClr val="FF0000"/>
                </a:solidFill>
                <a:latin typeface="+mn-lt"/>
                <a:cs typeface="Arial" pitchFamily="34" charset="0"/>
              </a:rPr>
              <a:t>Mu</a:t>
            </a:r>
            <a:r>
              <a:rPr lang="de-DE" b="1" i="1" dirty="0" err="1" smtClean="0">
                <a:latin typeface="+mn-lt"/>
                <a:cs typeface="Arial" pitchFamily="34" charset="0"/>
              </a:rPr>
              <a:t>PAD</a:t>
            </a:r>
            <a:r>
              <a:rPr lang="de-DE" i="1" dirty="0" smtClean="0">
                <a:latin typeface="+mn-lt"/>
                <a:cs typeface="Arial" pitchFamily="34" charset="0"/>
              </a:rPr>
              <a:t> wie die </a:t>
            </a:r>
          </a:p>
          <a:p>
            <a:pPr algn="just"/>
            <a:r>
              <a:rPr lang="de-DE" i="1" dirty="0" smtClean="0">
                <a:latin typeface="+mn-lt"/>
                <a:cs typeface="Arial" pitchFamily="34" charset="0"/>
              </a:rPr>
              <a:t>Iteration in Abhängigkeit der Infektionsrate verläuft.</a:t>
            </a:r>
            <a:endParaRPr lang="de-DE" i="1" dirty="0">
              <a:latin typeface="+mn-lt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4380" y="642918"/>
            <a:ext cx="8215338" cy="1643074"/>
          </a:xfrm>
          <a:noFill/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de-DE" sz="4000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Parabeliteration</a:t>
            </a:r>
            <a:r>
              <a:rPr lang="de-DE" sz="4000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de-DE" sz="4000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de-DE" sz="4000" i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A4D1054-B288-4154-A8BA-0D4F98B4D638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  <p:pic>
        <p:nvPicPr>
          <p:cNvPr id="8" name="Picture 6" descr="C:\Dokumente und Einstellungen\Peter\Eigene Dateien\Valbert 2007\Bilder\MUPAD.bmp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177" y="5429264"/>
            <a:ext cx="701675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500438"/>
            <a:ext cx="6894527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6196026" cy="1143000"/>
          </a:xfrm>
          <a:noFill/>
          <a:scene3d>
            <a:camera prst="orthographicFront"/>
            <a:lightRig rig="threePt" dir="t"/>
          </a:scene3d>
          <a:sp3d>
            <a:bevelB prst="slope"/>
          </a:sp3d>
        </p:spPr>
        <p:txBody>
          <a:bodyPr>
            <a:sp3d extrusionH="57150">
              <a:bevelT w="38100" h="38100"/>
            </a:sp3d>
          </a:bodyPr>
          <a:lstStyle/>
          <a:p>
            <a:pPr eaLnBrk="1" hangingPunct="1"/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</a:t>
            </a:r>
            <a:r>
              <a:rPr lang="de-DE" i="1" spc="3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Ziegenproblem</a:t>
            </a:r>
          </a:p>
        </p:txBody>
      </p:sp>
      <p:sp>
        <p:nvSpPr>
          <p:cNvPr id="14338" name="Datumsplatzhalt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14339" name="Fußzeilenplatzhalt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Peter Kubach</a:t>
            </a:r>
          </a:p>
        </p:txBody>
      </p:sp>
      <p:sp>
        <p:nvSpPr>
          <p:cNvPr id="14340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/>
          </a:bodyPr>
          <a:lstStyle/>
          <a:p>
            <a:fld id="{4358E57A-4175-4CB1-8046-B20EF451CC0E}" type="slidenum">
              <a:rPr lang="de-DE" smtClean="0"/>
              <a:pPr/>
              <a:t>21</a:t>
            </a:fld>
            <a:endParaRPr lang="de-DE" smtClean="0"/>
          </a:p>
        </p:txBody>
      </p:sp>
      <p:pic>
        <p:nvPicPr>
          <p:cNvPr id="14342" name="Picture 11" descr="C:\Dokumente und Einstellungen\Peter\Eigene Dateien\Valbert 2007\Bilder\tuere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85860"/>
            <a:ext cx="807249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1" descr="C:\Dokumente und Einstellungen\Peter\Eigene Dateien\Valbert 2007\Bilder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571500"/>
            <a:ext cx="3786186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4" descr="C:\Dokumente und Einstellungen\Peter\Eigene Dateien\Valbert 2007\Bilder\180px-Zon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4071942"/>
            <a:ext cx="253365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3" descr="C:\Dokumente und Einstellungen\Peter\Eigene Dateien\Valbert 2007\Bilder\lets_make_a_deal_lo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785794"/>
            <a:ext cx="3714776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13320" name="Rectangle 6"/>
          <p:cNvSpPr>
            <a:spLocks noGrp="1" noChangeArrowheads="1"/>
          </p:cNvSpPr>
          <p:nvPr>
            <p:ph type="title"/>
          </p:nvPr>
        </p:nvSpPr>
        <p:spPr>
          <a:xfrm>
            <a:off x="642940" y="3000375"/>
            <a:ext cx="4000498" cy="642938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>
              <a:defRPr/>
            </a:pPr>
            <a:r>
              <a:rPr lang="de-D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>Geh  aufs  Ganze</a:t>
            </a:r>
          </a:p>
        </p:txBody>
      </p:sp>
      <p:sp>
        <p:nvSpPr>
          <p:cNvPr id="15365" name="Datumsplatzhalt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15366" name="Fußzeilenplatzhalt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Peter Kubach</a:t>
            </a:r>
          </a:p>
        </p:txBody>
      </p:sp>
      <p:sp>
        <p:nvSpPr>
          <p:cNvPr id="15367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/>
          </a:bodyPr>
          <a:lstStyle/>
          <a:p>
            <a:fld id="{205E2ECD-CEE9-4D02-87D4-51297244F05D}" type="slidenum">
              <a:rPr lang="de-DE" smtClean="0"/>
              <a:pPr/>
              <a:t>22</a:t>
            </a:fld>
            <a:endParaRPr lang="de-DE" smtClean="0"/>
          </a:p>
        </p:txBody>
      </p:sp>
      <p:pic>
        <p:nvPicPr>
          <p:cNvPr id="15369" name="Picture 26" descr="C:\Dokumente und Einstellungen\Peter\Eigene Dateien\Valbert 2007\Bilder\MUPAD.bmp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4177" y="5427683"/>
            <a:ext cx="70167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27" descr="C:\Dokumente und Einstellungen\Peter\Eigene Dateien\Valbert 2007\Bilder\ziege1.gif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472" y="4646626"/>
            <a:ext cx="6858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umsplatzhalter 2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16388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>
            <a:normAutofit/>
          </a:bodyPr>
          <a:lstStyle/>
          <a:p>
            <a:fld id="{0842CB56-EEEE-4E97-97B2-12CE603C206C}" type="slidenum">
              <a:rPr lang="de-DE" smtClean="0"/>
              <a:pPr/>
              <a:t>23</a:t>
            </a:fld>
            <a:endParaRPr lang="de-DE" smtClean="0"/>
          </a:p>
        </p:txBody>
      </p:sp>
      <p:sp>
        <p:nvSpPr>
          <p:cNvPr id="16387" name="Fußzeilenplatzhalter 3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de-DE" smtClean="0"/>
              <a:t>Dr. Peter Kubach</a:t>
            </a:r>
          </a:p>
        </p:txBody>
      </p:sp>
      <p:pic>
        <p:nvPicPr>
          <p:cNvPr id="16389" name="Grafik 5" descr="Ziegenproblem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46455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7C05D4E-08F9-4C46-A6E2-5A04AA56DD11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graphicFrame>
        <p:nvGraphicFramePr>
          <p:cNvPr id="6" name="Diagramm 5"/>
          <p:cNvGraphicFramePr/>
          <p:nvPr/>
        </p:nvGraphicFramePr>
        <p:xfrm>
          <a:off x="714348" y="357166"/>
          <a:ext cx="678661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6" descr="C:\Dokumente und Einstellungen\Peter\Eigene Dateien\Valbert 2007\Bilder\MUPAD.bmp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4177" y="5499121"/>
            <a:ext cx="70167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Datumsplatzhalter 2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18437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>
            <a:normAutofit/>
          </a:bodyPr>
          <a:lstStyle/>
          <a:p>
            <a:fld id="{9AA8CA09-C4D6-4A74-A23B-DF2A15DB674E}" type="slidenum">
              <a:rPr lang="de-DE" smtClean="0"/>
              <a:pPr/>
              <a:t>25</a:t>
            </a:fld>
            <a:endParaRPr lang="de-DE" smtClean="0"/>
          </a:p>
        </p:txBody>
      </p:sp>
      <p:sp>
        <p:nvSpPr>
          <p:cNvPr id="18436" name="Fußzeilenplatzhalter 3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de-DE" dirty="0" smtClean="0"/>
              <a:t>Dr. Peter </a:t>
            </a:r>
            <a:r>
              <a:rPr lang="de-DE" dirty="0" err="1" smtClean="0"/>
              <a:t>Kubach</a:t>
            </a:r>
            <a:endParaRPr lang="de-DE" dirty="0" smtClean="0"/>
          </a:p>
        </p:txBody>
      </p:sp>
      <p:pic>
        <p:nvPicPr>
          <p:cNvPr id="7" name="Grafik 6" descr="mupad4a_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130" y="214290"/>
            <a:ext cx="8619739" cy="628649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 rot="20409037">
            <a:off x="6872879" y="5537319"/>
            <a:ext cx="1258678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de-DE" sz="1400" dirty="0" smtClean="0">
                <a:latin typeface="Segoe Script" pitchFamily="34" charset="0"/>
              </a:rPr>
              <a:t>Alis Haxhi</a:t>
            </a:r>
            <a:endParaRPr lang="de-DE" sz="1400" dirty="0"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0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0" fill="hold">
                                          <p:stCondLst>
                                            <p:cond delay="37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28. Feb. 2008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068CA-7348-4D0A-9F4C-8B14DDC67CE6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pic>
        <p:nvPicPr>
          <p:cNvPr id="7" name="Grafik 6" descr="kurs01091_cover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292307"/>
            <a:ext cx="3792017" cy="3792017"/>
          </a:xfrm>
          <a:prstGeom prst="rect">
            <a:avLst/>
          </a:prstGeom>
          <a:scene3d>
            <a:camera prst="isometricRightUp">
              <a:rot lat="20999999" lon="1800000" rev="20999999"/>
            </a:camera>
            <a:lightRig rig="threePt" dir="t"/>
          </a:scene3d>
          <a:sp3d z="38100" prstMaterial="dkEdge">
            <a:bevelT/>
            <a:bevelB prst="relaxedInset"/>
          </a:sp3d>
        </p:spPr>
      </p:pic>
      <p:pic>
        <p:nvPicPr>
          <p:cNvPr id="9" name="Grafik 8" descr="cover_ausse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1428736"/>
            <a:ext cx="3783329" cy="3783329"/>
          </a:xfrm>
          <a:prstGeom prst="rect">
            <a:avLst/>
          </a:prstGeom>
          <a:scene3d>
            <a:camera prst="isometricOffAxis1Right">
              <a:rot lat="21594000" lon="1200000" rev="387523"/>
            </a:camera>
            <a:lightRig rig="chilly" dir="t"/>
          </a:scene3d>
          <a:sp3d prstMaterial="metal">
            <a:bevelT w="139700" prst="cross"/>
            <a:bevelB prst="slope"/>
          </a:sp3d>
        </p:spPr>
      </p:pic>
      <p:sp>
        <p:nvSpPr>
          <p:cNvPr id="8" name="Textfeld 7"/>
          <p:cNvSpPr txBox="1"/>
          <p:nvPr/>
        </p:nvSpPr>
        <p:spPr>
          <a:xfrm rot="255488">
            <a:off x="1012921" y="1799604"/>
            <a:ext cx="1729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+mj-lt"/>
              </a:rPr>
              <a:t>Kurs 01091</a:t>
            </a:r>
            <a:endParaRPr lang="de-DE" dirty="0">
              <a:latin typeface="+mj-lt"/>
            </a:endParaRPr>
          </a:p>
        </p:txBody>
      </p:sp>
      <p:sp>
        <p:nvSpPr>
          <p:cNvPr id="10" name="Textfeld 9"/>
          <p:cNvSpPr txBox="1"/>
          <p:nvPr/>
        </p:nvSpPr>
        <p:spPr>
          <a:xfrm rot="21209294">
            <a:off x="4809435" y="5375417"/>
            <a:ext cx="1735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+mj-lt"/>
              </a:rPr>
              <a:t>Kurs 01111</a:t>
            </a:r>
            <a:endParaRPr lang="de-DE" dirty="0">
              <a:latin typeface="+mj-lt"/>
            </a:endParaRPr>
          </a:p>
        </p:txBody>
      </p:sp>
      <p:pic>
        <p:nvPicPr>
          <p:cNvPr id="11" name="Grafik 10" descr="FU_Logo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642918"/>
            <a:ext cx="3629025" cy="6858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57488" y="428604"/>
            <a:ext cx="5500726" cy="1143000"/>
          </a:xfrm>
          <a:noFill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Warum</a:t>
            </a:r>
            <a:r>
              <a:rPr lang="de-DE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i="1" spc="3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</a:t>
            </a:r>
            <a:r>
              <a:rPr lang="de-DE" b="1" i="1" spc="300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PAD</a:t>
            </a:r>
            <a:r>
              <a:rPr lang="de-DE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de-DE" b="1" i="1" spc="300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42910" y="1957406"/>
            <a:ext cx="7772400" cy="4114800"/>
          </a:xfrm>
        </p:spPr>
        <p:txBody>
          <a:bodyPr/>
          <a:lstStyle/>
          <a:p>
            <a:r>
              <a:rPr lang="de-DE" i="1" dirty="0" smtClean="0"/>
              <a:t>Kostengünstig für unsere Studierenden : </a:t>
            </a:r>
            <a:r>
              <a:rPr lang="de-DE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15,-€  </a:t>
            </a:r>
            <a:r>
              <a:rPr lang="de-DE" i="1" dirty="0" smtClean="0"/>
              <a:t>(„Kinokarte, Popcorn und Cola“)</a:t>
            </a:r>
          </a:p>
          <a:p>
            <a:r>
              <a:rPr lang="de-DE" i="1" dirty="0" smtClean="0"/>
              <a:t>Entwickler in NRW</a:t>
            </a:r>
          </a:p>
          <a:p>
            <a:r>
              <a:rPr lang="de-DE" i="1" dirty="0" smtClean="0"/>
              <a:t>Kostenfreie Materialien </a:t>
            </a:r>
            <a:endParaRPr lang="de-DE" i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de-DE" i="1" dirty="0" smtClean="0"/>
              <a:t>Schriftenreihe „Mathematik 1x </a:t>
            </a:r>
            <a:r>
              <a:rPr lang="de-DE" i="1" dirty="0" err="1" smtClean="0"/>
              <a:t>anders“als</a:t>
            </a:r>
            <a:r>
              <a:rPr lang="de-DE" i="1" dirty="0" smtClean="0"/>
              <a:t> PDF</a:t>
            </a:r>
          </a:p>
          <a:p>
            <a:pPr lvl="1"/>
            <a:r>
              <a:rPr lang="de-DE" i="1" dirty="0" smtClean="0"/>
              <a:t>aktuell 950 Notebooks </a:t>
            </a:r>
          </a:p>
          <a:p>
            <a:pPr lvl="1"/>
            <a:r>
              <a:rPr lang="de-DE" i="1" dirty="0" err="1" smtClean="0"/>
              <a:t>Edu-packages</a:t>
            </a:r>
            <a:endParaRPr lang="de-DE" i="1" dirty="0" smtClean="0"/>
          </a:p>
          <a:p>
            <a:pPr lvl="1"/>
            <a:r>
              <a:rPr lang="de-DE" i="1" dirty="0" smtClean="0"/>
              <a:t>Newsletter</a:t>
            </a:r>
          </a:p>
          <a:p>
            <a:pPr lvl="1">
              <a:buNone/>
            </a:pPr>
            <a:endParaRPr lang="de-DE" i="1" dirty="0" smtClean="0"/>
          </a:p>
          <a:p>
            <a:pPr lvl="1"/>
            <a:endParaRPr lang="de-DE" i="1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28. Feb. 2008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Dr. Peter </a:t>
            </a:r>
            <a:r>
              <a:rPr lang="de-DE" dirty="0" err="1" smtClean="0"/>
              <a:t>Kubach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0AA068CA-7348-4D0A-9F4C-8B14DDC67CE6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7" name="Abgerundetes Rechteck 6"/>
          <p:cNvSpPr/>
          <p:nvPr/>
        </p:nvSpPr>
        <p:spPr>
          <a:xfrm rot="20648736">
            <a:off x="2632758" y="5156666"/>
            <a:ext cx="6172215" cy="510778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b="1" u="sng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www.sciface.com</a:t>
            </a:r>
            <a:endParaRPr lang="de-DE" b="1" u="sng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Grafik 8" descr="mumm-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85728"/>
            <a:ext cx="1785950" cy="15609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umsplatzhalt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7171" name="Fußzeilenplatzhalt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Peter Kubach</a:t>
            </a:r>
          </a:p>
        </p:txBody>
      </p:sp>
      <p:sp>
        <p:nvSpPr>
          <p:cNvPr id="717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/>
          </a:bodyPr>
          <a:lstStyle/>
          <a:p>
            <a:fld id="{38EA03B8-37B3-4FE0-9205-CD7FE935CD18}" type="slidenum">
              <a:rPr lang="de-DE" smtClean="0"/>
              <a:pPr/>
              <a:t>5</a:t>
            </a:fld>
            <a:endParaRPr lang="de-DE" smtClean="0"/>
          </a:p>
        </p:txBody>
      </p:sp>
      <p:pic>
        <p:nvPicPr>
          <p:cNvPr id="7173" name="Picture 8" descr="C:\Dokumente und Einstellungen\Peter\Eigene Dateien\FernUni PPT\Bilder\fens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214686"/>
            <a:ext cx="4357688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chilly" dir="t"/>
          </a:scene3d>
          <a:sp3d>
            <a:bevelT/>
            <a:bevelB prst="relaxedInset"/>
          </a:sp3d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42844" y="357166"/>
            <a:ext cx="564360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de-DE" sz="4400" b="1" i="1" kern="0" spc="300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Oberfläche von </a:t>
            </a:r>
            <a:endParaRPr lang="de-DE" sz="4400" b="1" i="1" kern="0" spc="300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de-DE" sz="4400" b="1" i="1" kern="0" spc="3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Mu</a:t>
            </a:r>
            <a:r>
              <a:rPr lang="de-DE" sz="4400" b="1" i="1" kern="0" spc="300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PAD</a:t>
            </a:r>
            <a:endParaRPr lang="de-DE" sz="4400" b="1" i="1" kern="0" spc="300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785813" y="200025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de-DE" sz="3200" i="1" kern="0" dirty="0">
                <a:latin typeface="+mn-lt"/>
              </a:rPr>
              <a:t>Kommando-Leiste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de-DE" sz="3200" i="1" kern="0" dirty="0">
                <a:latin typeface="+mn-lt"/>
              </a:rPr>
              <a:t>Hilfe-System</a:t>
            </a:r>
          </a:p>
        </p:txBody>
      </p:sp>
      <p:pic>
        <p:nvPicPr>
          <p:cNvPr id="7179" name="Picture 5" descr="C:\Dokumente und Einstellungen\Peter\Eigene Dateien\Valbert 2007\Bilder\MUPAD.bmp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4177" y="5500702"/>
            <a:ext cx="70167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6" descr="C:\Dokumente und Einstellungen\Peter\Eigene Dateien\FernUni PPT\Bilder\kommandoleist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68964" y="928670"/>
            <a:ext cx="339779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27000" h="127000"/>
            <a:bevelB w="127000" h="127000" prst="relaxedInset"/>
          </a:sp3d>
        </p:spPr>
      </p:pic>
      <p:sp>
        <p:nvSpPr>
          <p:cNvPr id="7181" name="Line 9"/>
          <p:cNvSpPr>
            <a:spLocks noChangeShapeType="1"/>
          </p:cNvSpPr>
          <p:nvPr/>
        </p:nvSpPr>
        <p:spPr bwMode="auto">
          <a:xfrm>
            <a:off x="4714876" y="2285992"/>
            <a:ext cx="540000" cy="0"/>
          </a:xfrm>
          <a:prstGeom prst="line">
            <a:avLst/>
          </a:prstGeom>
          <a:noFill/>
          <a:ln w="38100" cap="rnd" cmpd="dbl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de-DE"/>
          </a:p>
        </p:txBody>
      </p:sp>
      <p:sp>
        <p:nvSpPr>
          <p:cNvPr id="7182" name="Line 10"/>
          <p:cNvSpPr>
            <a:spLocks noChangeShapeType="1"/>
          </p:cNvSpPr>
          <p:nvPr/>
        </p:nvSpPr>
        <p:spPr bwMode="auto">
          <a:xfrm>
            <a:off x="3286116" y="2714620"/>
            <a:ext cx="838200" cy="0"/>
          </a:xfrm>
          <a:prstGeom prst="line">
            <a:avLst/>
          </a:prstGeom>
          <a:noFill/>
          <a:ln w="44450" cap="rnd" cmpd="dbl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183" name="Line 11"/>
          <p:cNvSpPr>
            <a:spLocks noChangeShapeType="1"/>
          </p:cNvSpPr>
          <p:nvPr/>
        </p:nvSpPr>
        <p:spPr bwMode="auto">
          <a:xfrm>
            <a:off x="4143372" y="2714620"/>
            <a:ext cx="0" cy="685800"/>
          </a:xfrm>
          <a:prstGeom prst="line">
            <a:avLst/>
          </a:prstGeom>
          <a:noFill/>
          <a:ln w="44450" cap="rnd" cmpd="dbl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3929058" y="3500438"/>
            <a:ext cx="357190" cy="357190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1000100" y="500050"/>
            <a:ext cx="4214842" cy="114300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de-DE" sz="4400" b="1" i="1" spc="3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</a:t>
            </a:r>
            <a:r>
              <a:rPr lang="de-DE" sz="4400" b="1" i="1" spc="300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PAD</a:t>
            </a:r>
            <a:r>
              <a:rPr lang="de-DE" sz="4400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br>
              <a:rPr lang="de-DE" sz="4400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4400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Datenblatt    </a:t>
            </a:r>
            <a:endParaRPr lang="de-DE" sz="4400" spc="300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214282" y="2117747"/>
            <a:ext cx="7467600" cy="4525963"/>
          </a:xfrm>
        </p:spPr>
        <p:txBody>
          <a:bodyPr>
            <a:normAutofit/>
          </a:bodyPr>
          <a:lstStyle/>
          <a:p>
            <a:r>
              <a:rPr lang="de-DE" sz="2400" dirty="0" smtClean="0"/>
              <a:t>Symbolische, numerische</a:t>
            </a:r>
          </a:p>
          <a:p>
            <a:pPr>
              <a:buNone/>
            </a:pPr>
            <a:r>
              <a:rPr lang="de-DE" sz="2400" dirty="0" smtClean="0"/>
              <a:t>	und algebraisch-exakte</a:t>
            </a:r>
          </a:p>
          <a:p>
            <a:pPr>
              <a:buNone/>
            </a:pPr>
            <a:r>
              <a:rPr lang="de-DE" sz="2400" dirty="0" smtClean="0"/>
              <a:t>	Berechnung mit beliebiger </a:t>
            </a:r>
          </a:p>
          <a:p>
            <a:pPr>
              <a:buNone/>
            </a:pPr>
            <a:r>
              <a:rPr lang="de-DE" sz="2400" dirty="0" smtClean="0"/>
              <a:t>	Genauigkeit</a:t>
            </a:r>
          </a:p>
          <a:p>
            <a:r>
              <a:rPr lang="de-DE" sz="2400" dirty="0" smtClean="0"/>
              <a:t>Pascal-ähnliche Programmierung: </a:t>
            </a:r>
          </a:p>
          <a:p>
            <a:pPr>
              <a:buNone/>
            </a:pPr>
            <a:r>
              <a:rPr lang="de-DE" sz="2400" dirty="0" smtClean="0"/>
              <a:t>	Objekt-orientiert, funktional und </a:t>
            </a:r>
          </a:p>
          <a:p>
            <a:pPr>
              <a:buNone/>
            </a:pPr>
            <a:r>
              <a:rPr lang="de-DE" sz="2400" dirty="0" smtClean="0"/>
              <a:t>	imperativ</a:t>
            </a:r>
          </a:p>
          <a:p>
            <a:r>
              <a:rPr lang="de-DE" sz="2400" dirty="0" smtClean="0"/>
              <a:t>2D- und 3D-Visualisierung mit Animationsmöglichkeit</a:t>
            </a:r>
            <a:endParaRPr lang="de-DE" sz="2400" dirty="0"/>
          </a:p>
        </p:txBody>
      </p:sp>
      <p:sp>
        <p:nvSpPr>
          <p:cNvPr id="6148" name="Datumsplatzhalt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6149" name="Fußzeilenplatzhalt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Peter Kubach</a:t>
            </a:r>
          </a:p>
        </p:txBody>
      </p:sp>
      <p:sp>
        <p:nvSpPr>
          <p:cNvPr id="6150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790DD4-D2E7-4AC8-9C62-9CD8B330444F}" type="slidenum">
              <a:rPr lang="de-DE" smtClean="0"/>
              <a:pPr/>
              <a:t>6</a:t>
            </a:fld>
            <a:endParaRPr lang="de-DE" smtClean="0"/>
          </a:p>
        </p:txBody>
      </p:sp>
      <p:pic>
        <p:nvPicPr>
          <p:cNvPr id="9" name="Grafik 8" descr="Datenblat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2712" y="285728"/>
            <a:ext cx="3385568" cy="6332960"/>
          </a:xfrm>
          <a:prstGeom prst="rect">
            <a:avLst/>
          </a:prstGeom>
          <a:scene3d>
            <a:camera prst="orthographicFront">
              <a:rot lat="600000" lon="1199989" rev="21299999"/>
            </a:camera>
            <a:lightRig rig="flat" dir="t">
              <a:rot lat="0" lon="0" rev="3600000"/>
            </a:lightRig>
          </a:scene3d>
          <a:sp3d prstMaterial="softEdge">
            <a:bevelT w="190500" h="107950"/>
            <a:bevelB prst="relaxedInse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85728"/>
            <a:ext cx="6457968" cy="1143000"/>
          </a:xfrm>
          <a:noFill/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/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Zahlen und Funktionen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671654"/>
            <a:ext cx="586740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  <a:t>PI, E, </a:t>
            </a:r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sqrt</a:t>
            </a:r>
            <a: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  <a:t>(2)</a:t>
            </a:r>
          </a:p>
          <a:p>
            <a:pPr eaLnBrk="1" hangingPunct="1"/>
            <a:r>
              <a:rPr lang="de-DE" sz="3200" b="1" dirty="0" err="1" smtClean="0">
                <a:solidFill>
                  <a:srgbClr val="FF0000"/>
                </a:solidFill>
                <a:latin typeface="Courier New" pitchFamily="49" charset="0"/>
              </a:rPr>
              <a:t>float</a:t>
            </a:r>
            <a:endParaRPr lang="de-DE" sz="32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eaLnBrk="1" hangingPunct="1"/>
            <a: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  <a:t>DIGITS := 100</a:t>
            </a:r>
          </a:p>
          <a:p>
            <a:pPr eaLnBrk="1" hangingPunct="1"/>
            <a: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  <a:t>f(x) :=</a:t>
            </a:r>
          </a:p>
          <a:p>
            <a:pPr eaLnBrk="1" hangingPunct="1"/>
            <a:r>
              <a:rPr lang="de-DE" sz="3200" b="1" dirty="0" smtClean="0">
                <a:solidFill>
                  <a:srgbClr val="FF0000"/>
                </a:solidFill>
                <a:latin typeface="Courier New" pitchFamily="49" charset="0"/>
              </a:rPr>
              <a:t>f := x -&gt; </a:t>
            </a:r>
          </a:p>
          <a:p>
            <a:pPr eaLnBrk="1" hangingPunct="1"/>
            <a:endParaRPr lang="de-DE" sz="3200" b="1" dirty="0" smtClean="0">
              <a:solidFill>
                <a:srgbClr val="FF0000"/>
              </a:solidFill>
              <a:latin typeface="Courier New" pitchFamily="49" charset="0"/>
            </a:endParaRPr>
          </a:p>
        </p:txBody>
      </p:sp>
      <p:sp>
        <p:nvSpPr>
          <p:cNvPr id="8194" name="Datumsplatzhalt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8195" name="Fußzeilenplatzhalt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Peter Kubach</a:t>
            </a:r>
          </a:p>
        </p:txBody>
      </p:sp>
      <p:sp>
        <p:nvSpPr>
          <p:cNvPr id="8196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/>
          </a:bodyPr>
          <a:lstStyle/>
          <a:p>
            <a:fld id="{565587F1-9272-4A48-9C89-71E8F321B4CA}" type="slidenum">
              <a:rPr lang="de-DE" smtClean="0"/>
              <a:pPr/>
              <a:t>7</a:t>
            </a:fld>
            <a:endParaRPr lang="de-DE" smtClean="0"/>
          </a:p>
        </p:txBody>
      </p:sp>
      <p:pic>
        <p:nvPicPr>
          <p:cNvPr id="8199" name="Picture 4" descr="C:\Dokumente und Einstellungen\Peter\Eigene Dateien\Valbert 2007\Bilder\MUPAD.bmp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4177" y="5500702"/>
            <a:ext cx="701675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 rot="20407141">
            <a:off x="6271160" y="1684580"/>
            <a:ext cx="1877437" cy="4524315"/>
          </a:xfrm>
          <a:prstGeom prst="rect">
            <a:avLst/>
          </a:prstGeom>
          <a:noFill/>
          <a:scene3d>
            <a:camera prst="isometricOffAxis2Left">
              <a:rot lat="444027" lon="666376" rev="21022432"/>
            </a:camera>
            <a:lightRig rig="threePt" dir="t"/>
          </a:scene3d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de-DE" sz="48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,  ∞</a:t>
            </a:r>
          </a:p>
          <a:p>
            <a:endParaRPr lang="de-DE" sz="4800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r>
              <a:rPr lang="de-DE" sz="48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√2</a:t>
            </a:r>
          </a:p>
          <a:p>
            <a:endParaRPr lang="de-DE" sz="4800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r>
              <a:rPr lang="de-DE" sz="48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1.4142</a:t>
            </a:r>
          </a:p>
          <a:p>
            <a:endParaRPr lang="de-DE" sz="4800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/>
        </p:nvGraphicFramePr>
        <p:xfrm>
          <a:off x="3556011" y="4643446"/>
          <a:ext cx="2659063" cy="787400"/>
        </p:xfrm>
        <a:graphic>
          <a:graphicData uri="http://schemas.openxmlformats.org/presentationml/2006/ole">
            <p:oleObj spid="_x0000_s30721" name="Formel" r:id="rId5" imgW="2882880" imgH="7873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28662" y="500042"/>
            <a:ext cx="6791348" cy="1143000"/>
          </a:xfrm>
          <a:noFill/>
        </p:spPr>
        <p:txBody>
          <a:bodyPr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/>
              <a:contourClr>
                <a:schemeClr val="tx2"/>
              </a:contourClr>
            </a:sp3d>
          </a:bodyPr>
          <a:lstStyle/>
          <a:p>
            <a:pPr eaLnBrk="1" hangingPunct="1"/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 Problem des </a:t>
            </a:r>
            <a:b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Obelix</a:t>
            </a:r>
          </a:p>
        </p:txBody>
      </p:sp>
      <p:sp>
        <p:nvSpPr>
          <p:cNvPr id="8194" name="Datumsplatzhalter 2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de-DE" smtClean="0"/>
              <a:t>28. Feb. 2008</a:t>
            </a:r>
          </a:p>
        </p:txBody>
      </p:sp>
      <p:sp>
        <p:nvSpPr>
          <p:cNvPr id="8196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>
            <a:normAutofit/>
          </a:bodyPr>
          <a:lstStyle/>
          <a:p>
            <a:fld id="{84E06215-BD21-43CA-A23F-1D23D8823592}" type="slidenum">
              <a:rPr lang="de-DE" smtClean="0"/>
              <a:pPr/>
              <a:t>8</a:t>
            </a:fld>
            <a:endParaRPr lang="de-DE" smtClean="0"/>
          </a:p>
        </p:txBody>
      </p:sp>
      <p:sp>
        <p:nvSpPr>
          <p:cNvPr id="8195" name="Fußzeilenplatzhalter 3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de-DE" smtClean="0"/>
              <a:t>Dr. Peter Kubach</a:t>
            </a:r>
          </a:p>
        </p:txBody>
      </p:sp>
      <p:sp>
        <p:nvSpPr>
          <p:cNvPr id="8198" name="Rectangle 1035"/>
          <p:cNvSpPr>
            <a:spLocks noChangeArrowheads="1"/>
          </p:cNvSpPr>
          <p:nvPr/>
        </p:nvSpPr>
        <p:spPr bwMode="auto">
          <a:xfrm>
            <a:off x="776318" y="4929198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b="1" i="1" dirty="0">
                <a:solidFill>
                  <a:schemeClr val="tx2">
                    <a:lumMod val="75000"/>
                  </a:schemeClr>
                </a:solidFill>
              </a:rPr>
              <a:t>            </a:t>
            </a:r>
            <a:r>
              <a:rPr lang="de-DE" sz="2800" b="1" i="1" dirty="0" smtClean="0">
                <a:latin typeface="+mj-lt"/>
              </a:rPr>
              <a:t>Obelix                    Numerix     Hinkelsteine</a:t>
            </a:r>
            <a:endParaRPr lang="de-DE" sz="2800" b="1" i="1" dirty="0">
              <a:latin typeface="+mj-lt"/>
            </a:endParaRPr>
          </a:p>
        </p:txBody>
      </p:sp>
      <p:pic>
        <p:nvPicPr>
          <p:cNvPr id="8199" name="Grafik 8" descr="obelix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7750175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obelix2_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785794"/>
            <a:ext cx="8562975" cy="4019074"/>
          </a:xfrm>
          <a:prstGeom prst="rect">
            <a:avLst/>
          </a:prstGeom>
        </p:spPr>
      </p:pic>
      <p:sp useBgFill="1"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571472" y="500042"/>
            <a:ext cx="3714776" cy="1143008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Lösung </a:t>
            </a:r>
            <a:b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b="1" i="1" spc="3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 </a:t>
            </a:r>
            <a:r>
              <a:rPr lang="de-DE" b="1" i="1" spc="300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Numerix</a:t>
            </a:r>
            <a:endParaRPr lang="de-DE" b="1" i="1" spc="300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19. Feb. 2008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Peter Kubach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81359CD9-67A3-43D3-8738-64F05623EFA3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428596" y="4929198"/>
            <a:ext cx="72564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i="1" dirty="0" smtClean="0">
                <a:latin typeface="+mj-lt"/>
              </a:rPr>
              <a:t>Warum steht der 57. Stein nicht in einer Reihe </a:t>
            </a:r>
          </a:p>
          <a:p>
            <a:r>
              <a:rPr lang="de-DE" sz="2800" b="1" i="1" dirty="0" smtClean="0">
                <a:latin typeface="+mj-lt"/>
              </a:rPr>
              <a:t>mit den anderen?</a:t>
            </a:r>
            <a:endParaRPr lang="de-DE" sz="2800" b="1" i="1" dirty="0">
              <a:latin typeface="+mj-lt"/>
            </a:endParaRPr>
          </a:p>
        </p:txBody>
      </p:sp>
      <p:pic>
        <p:nvPicPr>
          <p:cNvPr id="9" name="Grafik 8" descr="obelix1_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1" y="2900378"/>
            <a:ext cx="8314373" cy="2513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Haemera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aemera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620</Words>
  <Application>Microsoft PowerPoint</Application>
  <PresentationFormat>Bildschirmpräsentation (4:3)</PresentationFormat>
  <Paragraphs>213</Paragraphs>
  <Slides>25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25</vt:i4>
      </vt:variant>
    </vt:vector>
  </HeadingPairs>
  <TitlesOfParts>
    <vt:vector size="29" baseType="lpstr">
      <vt:lpstr>Haemera</vt:lpstr>
      <vt:lpstr>1_Haemera</vt:lpstr>
      <vt:lpstr>Formel</vt:lpstr>
      <vt:lpstr>Equation</vt:lpstr>
      <vt:lpstr>MuPAD Pro –             Ein CAS wird                      Vorgestellt</vt:lpstr>
      <vt:lpstr>Folie 2</vt:lpstr>
      <vt:lpstr>Folie 3</vt:lpstr>
      <vt:lpstr>Warum MuPAD ?</vt:lpstr>
      <vt:lpstr>Folie 5</vt:lpstr>
      <vt:lpstr>MuPAD-  Datenblatt    </vt:lpstr>
      <vt:lpstr>Zahlen und Funktionen</vt:lpstr>
      <vt:lpstr>Das Problem des  Obelix</vt:lpstr>
      <vt:lpstr>Die Lösung  des Numerix</vt:lpstr>
      <vt:lpstr>Welche Fehler machen  die Gallier? </vt:lpstr>
      <vt:lpstr>g-adische Zahlen</vt:lpstr>
      <vt:lpstr>Fehler bei  Differenzen</vt:lpstr>
      <vt:lpstr>Auslöschung</vt:lpstr>
      <vt:lpstr>Kondition</vt:lpstr>
      <vt:lpstr>Folie 15</vt:lpstr>
      <vt:lpstr>Kurvendiskussion</vt:lpstr>
      <vt:lpstr>Integralrechnung</vt:lpstr>
      <vt:lpstr>Vektorielle Anwendung  </vt:lpstr>
      <vt:lpstr>Vektorrechnung</vt:lpstr>
      <vt:lpstr>Parabeliteration  </vt:lpstr>
      <vt:lpstr>Das Ziegenproblem</vt:lpstr>
      <vt:lpstr>Geh  aufs  Ganze</vt:lpstr>
      <vt:lpstr>Folie 23</vt:lpstr>
      <vt:lpstr>Folie 24</vt:lpstr>
      <vt:lpstr>Folie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Mathematik am Computer</dc:title>
  <dc:creator>Peter Kubach</dc:creator>
  <cp:lastModifiedBy>Peter</cp:lastModifiedBy>
  <cp:revision>205</cp:revision>
  <dcterms:created xsi:type="dcterms:W3CDTF">2007-02-24T12:51:12Z</dcterms:created>
  <dcterms:modified xsi:type="dcterms:W3CDTF">2008-02-25T14:24:55Z</dcterms:modified>
</cp:coreProperties>
</file>